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" d="100"/>
          <a:sy n="11" d="100"/>
        </p:scale>
        <p:origin x="-38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97D75-65C0-AF46-B21E-FDE1FD1153B2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C0F73-DD14-684C-8976-EB9D80D0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ED88-870E-4BAD-B621-22A57AF6C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ED88-870E-4BAD-B621-22A57AF6C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08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ED88-870E-4BAD-B621-22A57AF6C6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2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07DC53-82C5-4109-BD1B-F2BA182C7A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2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CED88-870E-4BAD-B621-22A57AF6C6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925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2300" dirty="0" err="1">
                <a:latin typeface="Lucida Grande" charset="0"/>
                <a:sym typeface="Lucida Grande" charset="0"/>
              </a:rPr>
              <a:t>Mahalanobis</a:t>
            </a:r>
            <a:r>
              <a:rPr lang="en-US" sz="2300" dirty="0">
                <a:latin typeface="Lucida Grande" charset="0"/>
                <a:sym typeface="Lucida Grande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908353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43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2300" dirty="0">
                <a:latin typeface="Lucida Grande" charset="0"/>
                <a:sym typeface="Lucida Grande" charset="0"/>
              </a:rPr>
              <a:t>Sokal1987 see an increase in cranial length (GOL) along this axis too</a:t>
            </a:r>
          </a:p>
        </p:txBody>
      </p:sp>
    </p:spTree>
    <p:extLst>
      <p:ext uri="{BB962C8B-B14F-4D97-AF65-F5344CB8AC3E}">
        <p14:creationId xmlns:p14="http://schemas.microsoft.com/office/powerpoint/2010/main" val="232263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20" indent="-2857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79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9920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03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159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27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39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51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3E21C61-D0DE-4FE7-A765-9AFF4B439179}" type="slidenum">
              <a:rPr lang="en-US" altLang="en-US" smtClean="0"/>
              <a:pPr eaLnBrk="1" hangingPunct="1"/>
              <a:t>34</a:t>
            </a:fld>
            <a:endParaRPr lang="en-US" alt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820" indent="-2857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279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599920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039" indent="-22856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159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27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839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5518" indent="-2285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3DC5B-740D-4707-9922-8E10DFAD996B}" type="slidenum">
              <a:rPr lang="en-US" altLang="en-US" smtClean="0"/>
              <a:pPr eaLnBrk="1" hangingPunct="1"/>
              <a:t>35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6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8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4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6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1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2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7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79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0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2B2DD-C847-AC49-AAD5-3E4C51A3B17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3001C-587C-AB4D-AAD9-62A18668D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genome.gov/GWAStudi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ing.chd.ucsd.edu/" TargetMode="External"/><Relationship Id="rId4" Type="http://schemas.openxmlformats.org/officeDocument/2006/relationships/image" Target="../media/image58.emf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8.wmf"/><Relationship Id="rId5" Type="http://schemas.openxmlformats.org/officeDocument/2006/relationships/image" Target="../media/image69.wmf"/><Relationship Id="rId6" Type="http://schemas.openxmlformats.org/officeDocument/2006/relationships/image" Target="../media/image70.png"/><Relationship Id="rId7" Type="http://schemas.openxmlformats.org/officeDocument/2006/relationships/image" Target="../media/image71.wmf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regenomics.org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jpe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ker.com/clipart-2333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6096000" cy="528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572" y="4809270"/>
            <a:ext cx="3419475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81532" y="5619173"/>
            <a:ext cx="343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Science</a:t>
            </a:r>
            <a:r>
              <a:rPr lang="en-US" dirty="0" smtClean="0"/>
              <a:t> May 11, 2007 (</a:t>
            </a:r>
            <a:r>
              <a:rPr lang="en-US" dirty="0" err="1" smtClean="0"/>
              <a:t>Vol</a:t>
            </a:r>
            <a:r>
              <a:rPr lang="en-US" dirty="0" smtClean="0"/>
              <a:t> 316)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76200" y="310836"/>
            <a:ext cx="898278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+mj-lt"/>
                <a:cs typeface="Arial" pitchFamily="34" charset="0"/>
              </a:rPr>
              <a:t>Regression Analyses: All Functional Variant Types</a:t>
            </a:r>
            <a:endParaRPr lang="en-US" sz="2800" b="1" dirty="0">
              <a:latin typeface="+mj-lt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6538" y="5598060"/>
            <a:ext cx="7330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/>
              <a:t>More variation in all functional elements in African genomes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 smtClean="0"/>
              <a:t>More homozygous functional variation in non-African genomes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672590"/>
              </p:ext>
            </p:extLst>
          </p:nvPr>
        </p:nvGraphicFramePr>
        <p:xfrm>
          <a:off x="46393" y="1412896"/>
          <a:ext cx="9042400" cy="332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Worksheet" r:id="rId4" imgW="10576461" imgH="4030992" progId="Excel.Sheet.12">
                  <p:embed/>
                </p:oleObj>
              </mc:Choice>
              <mc:Fallback>
                <p:oleObj name="Worksheet" r:id="rId4" imgW="10576461" imgH="4030992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93" y="1412896"/>
                        <a:ext cx="9042400" cy="332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4416199" y="1403866"/>
            <a:ext cx="4572000" cy="3995552"/>
            <a:chOff x="4419600" y="1752600"/>
            <a:chExt cx="4572000" cy="3757922"/>
          </a:xfrm>
        </p:grpSpPr>
        <p:sp>
          <p:nvSpPr>
            <p:cNvPr id="3" name="Rectangle 2"/>
            <p:cNvSpPr/>
            <p:nvPr/>
          </p:nvSpPr>
          <p:spPr>
            <a:xfrm>
              <a:off x="4724400" y="1752600"/>
              <a:ext cx="3886200" cy="3124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419600" y="4987302"/>
              <a:ext cx="457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Non-Africans differ from Africans in variant frequencies across virtually ALL functional variant categories 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99955" y="1034534"/>
            <a:ext cx="873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Rate of Variant Type Per Genome: Negative Coefficient = Lower Rate; Positive = Higher Rate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962400"/>
            <a:ext cx="9144000" cy="803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7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6201" y="304800"/>
            <a:ext cx="8994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 How Often Can One be Misled Using the Wrong Reference?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339" name="Picture 3" descr="C:\Nik's Stuff\Papers\Schork CGI WGS Annotations 2011\Novel Variant Plots\EURvsrest-polyph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18" y="2057400"/>
            <a:ext cx="4633913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2" name="Picture 4" descr="C:\Nik's Stuff\Papers\Schork CGI WGS Annotations 2011\Novel Variant Plots\AFRvsrest-polyph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81" y="2057400"/>
            <a:ext cx="4633912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516" y="5791200"/>
            <a:ext cx="8670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Determining the novelty of a variant requires ancestry-appropriate reference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genomes…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This has implications for clinical studies searching for variants for idiopathic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conditons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18" y="990600"/>
            <a:ext cx="8779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We ‘implanted’ known disease causative variants with Polyphen2 score &gt; 0.8 in genomes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Determined the observed number of novel functional variants with different reference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279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13123" y="304800"/>
            <a:ext cx="8601457" cy="553998"/>
            <a:chOff x="213123" y="304800"/>
            <a:chExt cx="8601457" cy="553998"/>
          </a:xfrm>
        </p:grpSpPr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213123" y="304800"/>
              <a:ext cx="860145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3000" b="1" dirty="0" smtClean="0"/>
                <a:t>Genetic Differentiation      Phenotypic Differentiation</a:t>
              </a:r>
              <a:endParaRPr lang="en-US" sz="3000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129087" y="584833"/>
              <a:ext cx="2286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66800"/>
            <a:ext cx="279611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331" name="Picture 3" descr="C:\Nik's Stuff\Talks\UCI Imaging Genetics Talk 011711\FacialVari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267200"/>
            <a:ext cx="3228975" cy="1987062"/>
          </a:xfrm>
          <a:prstGeom prst="rect">
            <a:avLst/>
          </a:prstGeom>
          <a:noFill/>
        </p:spPr>
      </p:pic>
      <p:pic>
        <p:nvPicPr>
          <p:cNvPr id="355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066800"/>
            <a:ext cx="2219325" cy="310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4357687" y="62484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Craniofacial Variation/Differentiation</a:t>
            </a:r>
            <a:endParaRPr lang="en-US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953000"/>
            <a:ext cx="3564136" cy="15977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" name="Rectangle 4"/>
          <p:cNvSpPr>
            <a:spLocks/>
          </p:cNvSpPr>
          <p:nvPr/>
        </p:nvSpPr>
        <p:spPr bwMode="auto">
          <a:xfrm>
            <a:off x="2362200" y="6019800"/>
            <a:ext cx="838200" cy="152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latin typeface="+mn-lt"/>
                <a:sym typeface="Lucida Grande" charset="0"/>
              </a:rPr>
              <a:t>Cavelaars</a:t>
            </a:r>
            <a:r>
              <a:rPr lang="en-US" sz="1000" dirty="0">
                <a:latin typeface="+mn-lt"/>
                <a:sym typeface="Lucida Grande" charset="0"/>
              </a:rPr>
              <a:t> 2000</a:t>
            </a:r>
          </a:p>
        </p:txBody>
      </p:sp>
    </p:spTree>
    <p:extLst>
      <p:ext uri="{BB962C8B-B14F-4D97-AF65-F5344CB8AC3E}">
        <p14:creationId xmlns:p14="http://schemas.microsoft.com/office/powerpoint/2010/main" val="334580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716280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04800"/>
            <a:ext cx="41433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3" y="2819400"/>
            <a:ext cx="32670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333" name="Line 5"/>
          <p:cNvSpPr>
            <a:spLocks noChangeShapeType="1"/>
          </p:cNvSpPr>
          <p:nvPr/>
        </p:nvSpPr>
        <p:spPr bwMode="auto">
          <a:xfrm flipH="1">
            <a:off x="4572000" y="2819400"/>
            <a:ext cx="2743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4" name="Line 6"/>
          <p:cNvSpPr>
            <a:spLocks noChangeShapeType="1"/>
          </p:cNvSpPr>
          <p:nvPr/>
        </p:nvSpPr>
        <p:spPr bwMode="auto">
          <a:xfrm flipH="1">
            <a:off x="6553200" y="2819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5" name="Line 7"/>
          <p:cNvSpPr>
            <a:spLocks noChangeShapeType="1"/>
          </p:cNvSpPr>
          <p:nvPr/>
        </p:nvSpPr>
        <p:spPr bwMode="auto">
          <a:xfrm flipH="1">
            <a:off x="3810000" y="2819400"/>
            <a:ext cx="35052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6" name="Line 8"/>
          <p:cNvSpPr>
            <a:spLocks noChangeShapeType="1"/>
          </p:cNvSpPr>
          <p:nvPr/>
        </p:nvSpPr>
        <p:spPr bwMode="auto">
          <a:xfrm>
            <a:off x="7315200" y="2819400"/>
            <a:ext cx="4572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7" name="Text Box 9"/>
          <p:cNvSpPr txBox="1">
            <a:spLocks noChangeArrowheads="1"/>
          </p:cNvSpPr>
          <p:nvPr/>
        </p:nvSpPr>
        <p:spPr bwMode="auto">
          <a:xfrm>
            <a:off x="6477000" y="2286000"/>
            <a:ext cx="24066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Example high frequency populations</a:t>
            </a:r>
          </a:p>
        </p:txBody>
      </p:sp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152400" y="2209800"/>
            <a:ext cx="24066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Example low frequency populations</a:t>
            </a:r>
          </a:p>
        </p:txBody>
      </p:sp>
      <p:sp>
        <p:nvSpPr>
          <p:cNvPr id="99339" name="Line 11"/>
          <p:cNvSpPr>
            <a:spLocks noChangeShapeType="1"/>
          </p:cNvSpPr>
          <p:nvPr/>
        </p:nvSpPr>
        <p:spPr bwMode="auto">
          <a:xfrm>
            <a:off x="1219200" y="2743200"/>
            <a:ext cx="1524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>
            <a:off x="1219200" y="2743200"/>
            <a:ext cx="76200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1" name="Line 13"/>
          <p:cNvSpPr>
            <a:spLocks noChangeShapeType="1"/>
          </p:cNvSpPr>
          <p:nvPr/>
        </p:nvSpPr>
        <p:spPr bwMode="auto">
          <a:xfrm>
            <a:off x="1219200" y="2743200"/>
            <a:ext cx="8382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4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" grpId="0" animBg="1"/>
      <p:bldP spid="99334" grpId="0" animBg="1"/>
      <p:bldP spid="99335" grpId="0" animBg="1"/>
      <p:bldP spid="99336" grpId="0" animBg="1"/>
      <p:bldP spid="99337" grpId="0"/>
      <p:bldP spid="99338" grpId="0"/>
      <p:bldP spid="99339" grpId="0" animBg="1"/>
      <p:bldP spid="99340" grpId="0" animBg="1"/>
      <p:bldP spid="993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467725" cy="152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"/>
            <a:ext cx="36195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38400"/>
            <a:ext cx="5300663" cy="399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286000"/>
            <a:ext cx="3330276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19400" y="3429000"/>
            <a:ext cx="16764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9400" y="6019799"/>
            <a:ext cx="1143000" cy="381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92" y="304800"/>
            <a:ext cx="511099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2819400"/>
            <a:ext cx="89719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Hypothesis:</a:t>
            </a:r>
          </a:p>
          <a:p>
            <a:pPr algn="just"/>
            <a:endParaRPr lang="en-US" b="1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Brain size, as with skull size, shows variation consistent with historical migratory patterns in Europe (i.e., skull size and brain size are correlated but with what else?)</a:t>
            </a:r>
            <a:endParaRPr lang="en-US" b="1" dirty="0" smtClean="0"/>
          </a:p>
          <a:p>
            <a:pPr algn="just"/>
            <a:endParaRPr lang="en-US" b="1" dirty="0"/>
          </a:p>
          <a:p>
            <a:pPr algn="just"/>
            <a:r>
              <a:rPr lang="en-US" b="1" dirty="0" smtClean="0"/>
              <a:t>Two Data Sets: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Skulls obtained from individuals living in different European communities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Brain images from individuals whose ancestry was determined via genetic markers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algn="just"/>
            <a:r>
              <a:rPr lang="en-US" b="1" dirty="0" smtClean="0"/>
              <a:t>Basic Analysis Strategy: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Correlate skull and brain size with major sources of population/individual genetic differentiation that reflect migratory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7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28600" y="533400"/>
            <a:ext cx="4495800" cy="3352800"/>
            <a:chOff x="228600" y="914400"/>
            <a:chExt cx="4038600" cy="2971800"/>
          </a:xfrm>
        </p:grpSpPr>
        <p:pic>
          <p:nvPicPr>
            <p:cNvPr id="350215" name="Picture 7" descr="C:\Nik's Stuff\Talks\UCI Imaging Genetics Talk 011711\HumanMigrationsBasic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" y="914400"/>
              <a:ext cx="3876675" cy="2905125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228600" y="914400"/>
              <a:ext cx="40386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" y="3581400"/>
              <a:ext cx="3962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14800" y="1752600"/>
              <a:ext cx="76200" cy="2057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0214" name="Picture 6" descr="C:\Nik's Stuff\Talks\UCI Imaging Genetics Talk 011711\GlobalExpansi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667000"/>
            <a:ext cx="4688993" cy="2438277"/>
          </a:xfrm>
          <a:prstGeom prst="rect">
            <a:avLst/>
          </a:prstGeom>
          <a:noFill/>
        </p:spPr>
      </p:pic>
      <p:pic>
        <p:nvPicPr>
          <p:cNvPr id="350216" name="Picture 8" descr="C:\Nik's Stuff\Talks\UCI Imaging Genetics Talk 011711\EuropeanExpansion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886200"/>
            <a:ext cx="3629025" cy="2598382"/>
          </a:xfrm>
          <a:prstGeom prst="rect">
            <a:avLst/>
          </a:prstGeom>
          <a:noFill/>
        </p:spPr>
      </p:pic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555891" y="304800"/>
            <a:ext cx="79158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Historical Human Migrations and Settlements</a:t>
            </a:r>
            <a:endParaRPr lang="en-US" sz="32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33400" y="2133600"/>
            <a:ext cx="4572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14800" y="3657600"/>
            <a:ext cx="45720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38800" y="5181600"/>
            <a:ext cx="137160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7163" y="57150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European SE to NW Migratory ‘Axis’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4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124200"/>
            <a:ext cx="87249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1388" y="3324225"/>
            <a:ext cx="218122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/>
          <p:nvPr/>
        </p:nvGrpSpPr>
        <p:grpSpPr>
          <a:xfrm>
            <a:off x="304800" y="1143000"/>
            <a:ext cx="4433888" cy="778767"/>
            <a:chOff x="304800" y="1143000"/>
            <a:chExt cx="4433888" cy="778767"/>
          </a:xfrm>
        </p:grpSpPr>
        <p:pic>
          <p:nvPicPr>
            <p:cNvPr id="37171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1295400"/>
              <a:ext cx="4433888" cy="626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171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52600" y="1143000"/>
              <a:ext cx="2181225" cy="20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3048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Genetic Background Correlates w/ Cranial Structure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22098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The more similar the genetic background, the more similar the cranial features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228600" y="2209800"/>
            <a:ext cx="43434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5562600" y="1312273"/>
            <a:ext cx="2667000" cy="1218987"/>
            <a:chOff x="0" y="0"/>
            <a:chExt cx="3104" cy="1573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2920" cy="15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" name="Rectangle 5"/>
            <p:cNvSpPr>
              <a:spLocks/>
            </p:cNvSpPr>
            <p:nvPr/>
          </p:nvSpPr>
          <p:spPr bwMode="auto">
            <a:xfrm>
              <a:off x="1064" y="1383"/>
              <a:ext cx="2040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200" dirty="0">
                  <a:latin typeface="+mn-lt"/>
                  <a:sym typeface="Lucida Grande" charset="0"/>
                </a:rPr>
                <a:t>Martinez-</a:t>
              </a:r>
              <a:r>
                <a:rPr lang="en-US" sz="1200" dirty="0" err="1">
                  <a:latin typeface="+mn-lt"/>
                  <a:sym typeface="Lucida Grande" charset="0"/>
                </a:rPr>
                <a:t>Abadias</a:t>
              </a:r>
              <a:r>
                <a:rPr lang="en-US" sz="1200" dirty="0">
                  <a:latin typeface="+mn-lt"/>
                  <a:sym typeface="Lucida Grande" charset="0"/>
                </a:rPr>
                <a:t> 2009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945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5239051"/>
            <a:ext cx="7482482" cy="1447799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spcBef>
                <a:spcPts val="0"/>
              </a:spcBef>
            </a:pPr>
            <a:r>
              <a:rPr lang="en-US" sz="1800" dirty="0" smtClean="0"/>
              <a:t> 1154 male skulls from 26 populations across Europe, N&gt;10 per population</a:t>
            </a:r>
          </a:p>
          <a:p>
            <a:pPr marL="0" indent="0" eaLnBrk="1" hangingPunct="1">
              <a:spcBef>
                <a:spcPts val="0"/>
              </a:spcBef>
            </a:pPr>
            <a:endParaRPr lang="en-US" sz="1800" dirty="0" smtClean="0"/>
          </a:p>
          <a:p>
            <a:pPr marL="0" indent="0" eaLnBrk="1" hangingPunct="1">
              <a:spcBef>
                <a:spcPts val="0"/>
              </a:spcBef>
            </a:pPr>
            <a:r>
              <a:rPr lang="en-US" sz="1800" dirty="0" smtClean="0"/>
              <a:t> 37 </a:t>
            </a:r>
            <a:r>
              <a:rPr lang="en-US" sz="1800" dirty="0" err="1" smtClean="0"/>
              <a:t>neurocranial</a:t>
            </a:r>
            <a:r>
              <a:rPr lang="en-US" sz="1800" dirty="0" smtClean="0"/>
              <a:t> and facial length measurements</a:t>
            </a:r>
          </a:p>
          <a:p>
            <a:pPr marL="0" indent="0" eaLnBrk="1" hangingPunct="1">
              <a:spcBef>
                <a:spcPts val="0"/>
              </a:spcBef>
            </a:pPr>
            <a:endParaRPr lang="en-US" sz="1800" dirty="0" smtClean="0"/>
          </a:p>
          <a:p>
            <a:pPr marL="0" indent="0" eaLnBrk="1" hangingPunct="1">
              <a:spcBef>
                <a:spcPts val="0"/>
              </a:spcBef>
            </a:pPr>
            <a:r>
              <a:rPr lang="en-US" sz="1800" dirty="0" smtClean="0"/>
              <a:t> 85% of skulls had complete data (all had at least 34/37)</a:t>
            </a:r>
          </a:p>
        </p:txBody>
      </p:sp>
      <p:pic>
        <p:nvPicPr>
          <p:cNvPr id="30720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066800"/>
            <a:ext cx="4267199" cy="38756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67499" y="6548349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381000" y="2133600"/>
            <a:ext cx="2667000" cy="1218987"/>
            <a:chOff x="0" y="0"/>
            <a:chExt cx="3104" cy="1573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2920" cy="15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9" name="Rectangle 5"/>
            <p:cNvSpPr>
              <a:spLocks/>
            </p:cNvSpPr>
            <p:nvPr/>
          </p:nvSpPr>
          <p:spPr bwMode="auto">
            <a:xfrm>
              <a:off x="1064" y="1383"/>
              <a:ext cx="2040" cy="1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200" dirty="0">
                  <a:latin typeface="+mn-lt"/>
                  <a:sym typeface="Lucida Grande" charset="0"/>
                </a:rPr>
                <a:t>Martinez-</a:t>
              </a:r>
              <a:r>
                <a:rPr lang="en-US" sz="1200" dirty="0" err="1">
                  <a:latin typeface="+mn-lt"/>
                  <a:sym typeface="Lucida Grande" charset="0"/>
                </a:rPr>
                <a:t>Abadias</a:t>
              </a:r>
              <a:r>
                <a:rPr lang="en-US" sz="1200" dirty="0">
                  <a:latin typeface="+mn-lt"/>
                  <a:sym typeface="Lucida Grande" charset="0"/>
                </a:rPr>
                <a:t> 2009</a:t>
              </a:r>
            </a:p>
          </p:txBody>
        </p:sp>
      </p:grp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Cranial Morphology Spatially Structured in Europe</a:t>
            </a:r>
          </a:p>
        </p:txBody>
      </p:sp>
    </p:spTree>
    <p:extLst>
      <p:ext uri="{BB962C8B-B14F-4D97-AF65-F5344CB8AC3E}">
        <p14:creationId xmlns:p14="http://schemas.microsoft.com/office/powerpoint/2010/main" val="559571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0"/>
          </a:xfrm>
        </p:spPr>
        <p:txBody>
          <a:bodyPr>
            <a:no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Analysis Suggests Variation Spatially Structured</a:t>
            </a:r>
          </a:p>
        </p:txBody>
      </p:sp>
      <p:pic>
        <p:nvPicPr>
          <p:cNvPr id="3082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177517"/>
            <a:ext cx="6096000" cy="53979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709803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2010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b="4443"/>
          <a:stretch>
            <a:fillRect/>
          </a:stretch>
        </p:blipFill>
        <p:spPr bwMode="auto">
          <a:xfrm>
            <a:off x="533400" y="914400"/>
            <a:ext cx="805338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457200" y="228600"/>
            <a:ext cx="8229600" cy="708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/>
            <a:r>
              <a:rPr lang="en-US" sz="2400" b="1">
                <a:cs typeface="Arial" charset="0"/>
              </a:rPr>
              <a:t>Published Genome-Wide Associations through 6/2010 </a:t>
            </a:r>
          </a:p>
          <a:p>
            <a:pPr algn="ctr" defTabSz="457200"/>
            <a:r>
              <a:rPr lang="en-US" sz="1600">
                <a:cs typeface="Arial" charset="0"/>
              </a:rPr>
              <a:t>(904 published GWAS hits at p</a:t>
            </a:r>
            <a:r>
              <a:rPr lang="en-US" sz="1600" u="sng">
                <a:cs typeface="Arial" charset="0"/>
              </a:rPr>
              <a:t>&lt;</a:t>
            </a:r>
            <a:r>
              <a:rPr lang="en-US" sz="1600">
                <a:cs typeface="Arial" charset="0"/>
              </a:rPr>
              <a:t>5x10</a:t>
            </a:r>
            <a:r>
              <a:rPr lang="en-US" sz="1600" baseline="30000">
                <a:cs typeface="Arial" charset="0"/>
              </a:rPr>
              <a:t>-8 </a:t>
            </a:r>
            <a:r>
              <a:rPr lang="en-US" sz="1600">
                <a:cs typeface="Arial" charset="0"/>
              </a:rPr>
              <a:t>for 165 traits)</a:t>
            </a:r>
          </a:p>
        </p:txBody>
      </p: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4953000" y="6400800"/>
            <a:ext cx="3962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>
                <a:cs typeface="Arial" charset="0"/>
              </a:rPr>
              <a:t>NHGRI GWA Catalog (</a:t>
            </a:r>
            <a:r>
              <a:rPr lang="en-US" sz="1200">
                <a:cs typeface="Arial" charset="0"/>
                <a:hlinkClick r:id="rId3"/>
              </a:rPr>
              <a:t>www.genome.gov/GWAStudies</a:t>
            </a:r>
            <a:r>
              <a:rPr lang="en-US" sz="1200">
                <a:cs typeface="Arial" charset="0"/>
              </a:rPr>
              <a:t>)</a:t>
            </a:r>
          </a:p>
        </p:txBody>
      </p:sp>
      <p:sp>
        <p:nvSpPr>
          <p:cNvPr id="24581" name="TextBox 8"/>
          <p:cNvSpPr txBox="1">
            <a:spLocks noChangeArrowheads="1"/>
          </p:cNvSpPr>
          <p:nvPr/>
        </p:nvSpPr>
        <p:spPr bwMode="auto">
          <a:xfrm>
            <a:off x="4114800" y="990600"/>
            <a:ext cx="4797425" cy="923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>
              <a:solidFill>
                <a:srgbClr val="0099FF"/>
              </a:solidFill>
            </a:endParaRPr>
          </a:p>
          <a:p>
            <a:pPr algn="ctr" eaLnBrk="1" hangingPunct="1"/>
            <a:r>
              <a:rPr lang="en-US">
                <a:solidFill>
                  <a:srgbClr val="0099FF"/>
                </a:solidFill>
              </a:rPr>
              <a:t>Blood Pressure</a:t>
            </a:r>
            <a:r>
              <a:rPr lang="en-US"/>
              <a:t>; </a:t>
            </a:r>
            <a:r>
              <a:rPr lang="en-US">
                <a:solidFill>
                  <a:srgbClr val="FFC000"/>
                </a:solidFill>
              </a:rPr>
              <a:t>Coronary Disease</a:t>
            </a:r>
            <a:r>
              <a:rPr lang="en-US"/>
              <a:t>; </a:t>
            </a:r>
            <a:r>
              <a:rPr lang="en-US">
                <a:solidFill>
                  <a:srgbClr val="99CCFF"/>
                </a:solidFill>
              </a:rPr>
              <a:t>HDL</a:t>
            </a:r>
            <a:r>
              <a:rPr lang="en-US"/>
              <a:t>; </a:t>
            </a:r>
            <a:r>
              <a:rPr lang="en-US">
                <a:solidFill>
                  <a:srgbClr val="99FF66"/>
                </a:solidFill>
              </a:rPr>
              <a:t>Heart Rate</a:t>
            </a:r>
            <a:r>
              <a:rPr lang="en-US"/>
              <a:t>; </a:t>
            </a:r>
            <a:r>
              <a:rPr lang="en-US">
                <a:solidFill>
                  <a:srgbClr val="3366CC"/>
                </a:solidFill>
              </a:rPr>
              <a:t>LDL</a:t>
            </a:r>
            <a:r>
              <a:rPr lang="en-US"/>
              <a:t>; </a:t>
            </a:r>
            <a:r>
              <a:rPr lang="en-US">
                <a:solidFill>
                  <a:srgbClr val="CC6600"/>
                </a:solidFill>
              </a:rPr>
              <a:t>Obesity</a:t>
            </a:r>
            <a:r>
              <a:rPr lang="en-US"/>
              <a:t>; </a:t>
            </a:r>
            <a:r>
              <a:rPr lang="en-US">
                <a:solidFill>
                  <a:srgbClr val="663300"/>
                </a:solidFill>
              </a:rPr>
              <a:t>Total Cholesterol</a:t>
            </a:r>
            <a:r>
              <a:rPr lang="en-US"/>
              <a:t>; </a:t>
            </a:r>
            <a:r>
              <a:rPr lang="en-US">
                <a:solidFill>
                  <a:srgbClr val="D60093"/>
                </a:solidFill>
              </a:rPr>
              <a:t>T2D</a:t>
            </a:r>
          </a:p>
        </p:txBody>
      </p:sp>
    </p:spTree>
    <p:extLst>
      <p:ext uri="{BB962C8B-B14F-4D97-AF65-F5344CB8AC3E}">
        <p14:creationId xmlns:p14="http://schemas.microsoft.com/office/powerpoint/2010/main" val="248637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6868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b="1" dirty="0" smtClean="0">
                <a:latin typeface="+mn-lt"/>
              </a:rPr>
              <a:t>Several Cranial Lengths Vary Along NW–SE Axis</a:t>
            </a:r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599"/>
            <a:ext cx="8328965" cy="3958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2212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9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2057400"/>
            <a:ext cx="5249988" cy="426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93892" name="Rectangle 5"/>
          <p:cNvSpPr>
            <a:spLocks/>
          </p:cNvSpPr>
          <p:nvPr/>
        </p:nvSpPr>
        <p:spPr bwMode="auto">
          <a:xfrm>
            <a:off x="381000" y="3276600"/>
            <a:ext cx="3581400" cy="152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ts val="0"/>
              </a:spcBef>
              <a:buSzPct val="125000"/>
              <a:buFont typeface="Arial" pitchFamily="34" charset="0"/>
              <a:buChar char="•"/>
            </a:pPr>
            <a:r>
              <a:rPr lang="en-US" dirty="0" smtClean="0"/>
              <a:t> 1387 </a:t>
            </a:r>
            <a:r>
              <a:rPr lang="en-US" dirty="0"/>
              <a:t>European </a:t>
            </a:r>
            <a:r>
              <a:rPr lang="en-US" dirty="0" smtClean="0"/>
              <a:t>individuals</a:t>
            </a:r>
          </a:p>
          <a:p>
            <a:pPr>
              <a:spcBef>
                <a:spcPts val="0"/>
              </a:spcBef>
              <a:buSzPct val="125000"/>
              <a:buFont typeface="Arial" pitchFamily="34" charset="0"/>
              <a:buChar char="•"/>
            </a:pPr>
            <a:r>
              <a:rPr lang="en-US" dirty="0" smtClean="0"/>
              <a:t> Self reported ancestry based</a:t>
            </a:r>
          </a:p>
          <a:p>
            <a:pPr>
              <a:spcBef>
                <a:spcPts val="0"/>
              </a:spcBef>
              <a:buSzPct val="125000"/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Affy</a:t>
            </a:r>
            <a:r>
              <a:rPr lang="en-US" dirty="0" smtClean="0"/>
              <a:t> </a:t>
            </a:r>
            <a:r>
              <a:rPr lang="en-US" dirty="0"/>
              <a:t>500k </a:t>
            </a:r>
            <a:r>
              <a:rPr lang="en-US" dirty="0" smtClean="0"/>
              <a:t>genotyping</a:t>
            </a:r>
          </a:p>
          <a:p>
            <a:pPr>
              <a:spcBef>
                <a:spcPts val="0"/>
              </a:spcBef>
              <a:buSzPct val="125000"/>
              <a:buFont typeface="Arial" pitchFamily="34" charset="0"/>
              <a:buChar char="•"/>
            </a:pPr>
            <a:r>
              <a:rPr lang="en-US" dirty="0" smtClean="0"/>
              <a:t> Major </a:t>
            </a:r>
            <a:r>
              <a:rPr lang="en-US" dirty="0"/>
              <a:t>axis of variation: </a:t>
            </a:r>
            <a:r>
              <a:rPr lang="en-US" dirty="0" smtClean="0"/>
              <a:t>NNW–SSE</a:t>
            </a:r>
          </a:p>
          <a:p>
            <a:pPr>
              <a:spcBef>
                <a:spcPts val="0"/>
              </a:spcBef>
              <a:buSzPct val="125000"/>
              <a:buFont typeface="Arial" pitchFamily="34" charset="0"/>
              <a:buChar char="•"/>
            </a:pPr>
            <a:r>
              <a:rPr lang="en-US" dirty="0" smtClean="0"/>
              <a:t> Consistent with historical migration</a:t>
            </a:r>
            <a:endParaRPr lang="en-US" dirty="0"/>
          </a:p>
        </p:txBody>
      </p:sp>
      <p:grpSp>
        <p:nvGrpSpPr>
          <p:cNvPr id="2" name="Group 8"/>
          <p:cNvGrpSpPr/>
          <p:nvPr/>
        </p:nvGrpSpPr>
        <p:grpSpPr>
          <a:xfrm>
            <a:off x="838200" y="381000"/>
            <a:ext cx="7493221" cy="1143000"/>
            <a:chOff x="762000" y="5562600"/>
            <a:chExt cx="7493221" cy="1143000"/>
          </a:xfrm>
        </p:grpSpPr>
        <p:pic>
          <p:nvPicPr>
            <p:cNvPr id="311297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5562600"/>
              <a:ext cx="7493221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29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" y="6477000"/>
              <a:ext cx="3564082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30015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839" y="1066800"/>
            <a:ext cx="7848600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Ancestry Estimation</a:t>
            </a:r>
            <a:r>
              <a:rPr lang="en-US" sz="2400" dirty="0" smtClean="0"/>
              <a:t>:</a:t>
            </a:r>
          </a:p>
          <a:p>
            <a:pPr algn="just">
              <a:lnSpc>
                <a:spcPts val="1500"/>
              </a:lnSpc>
              <a:buFont typeface="Arial" pitchFamily="34" charset="0"/>
              <a:buChar char="•"/>
            </a:pPr>
            <a:endParaRPr lang="en-US" sz="2000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626 Individuals with MRI phenotypes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PLINK33 software used to estimate ancestry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34 European reference populations from POPRES, HGDP, and </a:t>
            </a:r>
            <a:r>
              <a:rPr lang="en-US" dirty="0" err="1" smtClean="0"/>
              <a:t>HapMap</a:t>
            </a:r>
            <a:r>
              <a:rPr lang="en-US" dirty="0" smtClean="0"/>
              <a:t>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59,908 SNPs after filtering based on quality and linkage disequilibrium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/>
          </a:p>
          <a:p>
            <a:pPr algn="just"/>
            <a:r>
              <a:rPr lang="en-US" sz="2400" b="1" dirty="0" smtClean="0"/>
              <a:t>NW–SE Genetic Admixture Assessment:</a:t>
            </a:r>
          </a:p>
          <a:p>
            <a:pPr algn="just">
              <a:lnSpc>
                <a:spcPts val="1500"/>
              </a:lnSpc>
            </a:pPr>
            <a:endParaRPr lang="en-US" sz="2000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dirty="0" smtClean="0"/>
              <a:t>project rotated principal components onto a 45° line running NW-SE</a:t>
            </a:r>
          </a:p>
          <a:p>
            <a:pPr algn="just">
              <a:buFont typeface="Arial" pitchFamily="34" charset="0"/>
              <a:buChar char="•"/>
            </a:pPr>
            <a:endParaRPr lang="en-US" sz="2000" dirty="0" smtClean="0"/>
          </a:p>
          <a:p>
            <a:pPr algn="just"/>
            <a:r>
              <a:rPr lang="en-US" sz="2400" b="1" dirty="0" smtClean="0"/>
              <a:t>NW–SE Admixture was Tested for Association With</a:t>
            </a:r>
            <a:r>
              <a:rPr lang="en-US" sz="2400" dirty="0" smtClean="0"/>
              <a:t>:</a:t>
            </a:r>
          </a:p>
          <a:p>
            <a:pPr algn="just">
              <a:lnSpc>
                <a:spcPts val="1500"/>
              </a:lnSpc>
              <a:buFont typeface="Arial" pitchFamily="34" charset="0"/>
              <a:buChar char="•"/>
            </a:pPr>
            <a:endParaRPr lang="en-US" dirty="0" smtClean="0"/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12 brain region summary measures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cortical area in 66 regions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cortical area across the surface of the brain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univariate</a:t>
            </a:r>
            <a:r>
              <a:rPr lang="en-US" dirty="0" smtClean="0"/>
              <a:t> linear models </a:t>
            </a:r>
            <a:r>
              <a:rPr lang="en-US" i="1" dirty="0" smtClean="0"/>
              <a:t>controlling for sex, age, height, weight, BMI, and  </a:t>
            </a:r>
          </a:p>
          <a:p>
            <a:pPr lvl="1" algn="just"/>
            <a:r>
              <a:rPr lang="en-US" i="1" dirty="0"/>
              <a:t> </a:t>
            </a:r>
            <a:r>
              <a:rPr lang="en-US" i="1" dirty="0" smtClean="0"/>
              <a:t>  neurological diagnosis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6723" y="304800"/>
            <a:ext cx="88488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ADNI Data for Brain Morphology/Ancestry Analysis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03382" y="6539294"/>
            <a:ext cx="2438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016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911703" cy="1071563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+mn-lt"/>
              </a:rPr>
              <a:t>NW–SE Admixture Explains Small Variation in Brain Measures Independently of Height</a:t>
            </a:r>
          </a:p>
        </p:txBody>
      </p:sp>
      <p:sp>
        <p:nvSpPr>
          <p:cNvPr id="3041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5181600"/>
            <a:ext cx="8686800" cy="1265634"/>
          </a:xfrm>
        </p:spPr>
        <p:txBody>
          <a:bodyPr anchor="ctr"/>
          <a:lstStyle/>
          <a:p>
            <a:pPr marL="0" indent="0" eaLnBrk="1" hangingPunct="1"/>
            <a:r>
              <a:rPr lang="en-US" sz="1800" dirty="0" smtClean="0"/>
              <a:t> </a:t>
            </a:r>
            <a:r>
              <a:rPr lang="en-US" sz="1800" b="1" dirty="0" smtClean="0"/>
              <a:t>Covariates:  Age, sex, diagnosis, height, BMI (these effects were eliminated!)</a:t>
            </a:r>
          </a:p>
          <a:p>
            <a:pPr marL="0" indent="0" eaLnBrk="1" hangingPunct="1">
              <a:spcBef>
                <a:spcPts val="1687"/>
              </a:spcBef>
            </a:pPr>
            <a:r>
              <a:rPr lang="en-US" sz="1800" dirty="0" smtClean="0"/>
              <a:t> No association with: </a:t>
            </a:r>
            <a:r>
              <a:rPr lang="en-US" sz="1800" dirty="0" err="1" smtClean="0"/>
              <a:t>hippocampal</a:t>
            </a:r>
            <a:r>
              <a:rPr lang="en-US" sz="1800" dirty="0" smtClean="0"/>
              <a:t> volume, cortical thickness, </a:t>
            </a:r>
            <a:r>
              <a:rPr lang="en-US" sz="1800" dirty="0" err="1" smtClean="0"/>
              <a:t>cerebellar</a:t>
            </a:r>
            <a:r>
              <a:rPr lang="en-US" sz="1800" dirty="0" smtClean="0"/>
              <a:t> volume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9600" y="1676400"/>
            <a:ext cx="3048000" cy="3624858"/>
            <a:chOff x="381000" y="1752600"/>
            <a:chExt cx="3048000" cy="3624858"/>
          </a:xfrm>
        </p:grpSpPr>
        <p:grpSp>
          <p:nvGrpSpPr>
            <p:cNvPr id="20" name="Group 19"/>
            <p:cNvGrpSpPr/>
            <p:nvPr/>
          </p:nvGrpSpPr>
          <p:grpSpPr>
            <a:xfrm>
              <a:off x="381000" y="1752600"/>
              <a:ext cx="3048000" cy="3624858"/>
              <a:chOff x="381000" y="1752600"/>
              <a:chExt cx="3048000" cy="3624858"/>
            </a:xfrm>
          </p:grpSpPr>
          <p:pic>
            <p:nvPicPr>
              <p:cNvPr id="30413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3633" t="10661" r="34897"/>
              <a:stretch>
                <a:fillRect/>
              </a:stretch>
            </p:blipFill>
            <p:spPr bwMode="auto">
              <a:xfrm>
                <a:off x="381000" y="1752600"/>
                <a:ext cx="3048000" cy="352697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grpSp>
            <p:nvGrpSpPr>
              <p:cNvPr id="2" name="Group 5"/>
              <p:cNvGrpSpPr>
                <a:grpSpLocks/>
              </p:cNvGrpSpPr>
              <p:nvPr/>
            </p:nvGrpSpPr>
            <p:grpSpPr bwMode="auto">
              <a:xfrm>
                <a:off x="1295400" y="5029200"/>
                <a:ext cx="1401961" cy="348258"/>
                <a:chOff x="0" y="0"/>
                <a:chExt cx="1256" cy="312"/>
              </a:xfrm>
            </p:grpSpPr>
            <p:sp>
              <p:nvSpPr>
                <p:cNvPr id="304139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416" cy="3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r>
                    <a:rPr lang="en-US" sz="1700" dirty="0"/>
                    <a:t>NW</a:t>
                  </a:r>
                </a:p>
              </p:txBody>
            </p:sp>
            <p:sp>
              <p:nvSpPr>
                <p:cNvPr id="304140" name="Rectangle 7"/>
                <p:cNvSpPr>
                  <a:spLocks/>
                </p:cNvSpPr>
                <p:nvPr/>
              </p:nvSpPr>
              <p:spPr bwMode="auto">
                <a:xfrm>
                  <a:off x="804" y="0"/>
                  <a:ext cx="452" cy="3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r>
                    <a:rPr lang="en-US" sz="1700" dirty="0"/>
                    <a:t>SE</a:t>
                  </a:r>
                </a:p>
              </p:txBody>
            </p:sp>
            <p:sp>
              <p:nvSpPr>
                <p:cNvPr id="304141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49" y="168"/>
                  <a:ext cx="28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stealth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04135" name="Rectangle 9"/>
            <p:cNvSpPr>
              <a:spLocks/>
            </p:cNvSpPr>
            <p:nvPr/>
          </p:nvSpPr>
          <p:spPr bwMode="auto">
            <a:xfrm>
              <a:off x="2627561" y="1829261"/>
              <a:ext cx="363882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/>
                <a:t>ICV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81600" y="1676400"/>
            <a:ext cx="3016932" cy="3624858"/>
            <a:chOff x="4648200" y="1752600"/>
            <a:chExt cx="3016932" cy="3624858"/>
          </a:xfrm>
        </p:grpSpPr>
        <p:grpSp>
          <p:nvGrpSpPr>
            <p:cNvPr id="21" name="Group 20"/>
            <p:cNvGrpSpPr/>
            <p:nvPr/>
          </p:nvGrpSpPr>
          <p:grpSpPr>
            <a:xfrm>
              <a:off x="4648200" y="1752600"/>
              <a:ext cx="3016932" cy="3624858"/>
              <a:chOff x="4648200" y="1752600"/>
              <a:chExt cx="3016932" cy="3624858"/>
            </a:xfrm>
          </p:grpSpPr>
          <p:pic>
            <p:nvPicPr>
              <p:cNvPr id="304133" name="Picture 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t="11240" r="69255" b="3098"/>
              <a:stretch>
                <a:fillRect/>
              </a:stretch>
            </p:blipFill>
            <p:spPr bwMode="auto">
              <a:xfrm>
                <a:off x="4648200" y="1752600"/>
                <a:ext cx="3016932" cy="342900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</p:pic>
          <p:grpSp>
            <p:nvGrpSpPr>
              <p:cNvPr id="16" name="Group 5"/>
              <p:cNvGrpSpPr>
                <a:grpSpLocks/>
              </p:cNvGrpSpPr>
              <p:nvPr/>
            </p:nvGrpSpPr>
            <p:grpSpPr bwMode="auto">
              <a:xfrm>
                <a:off x="5486400" y="5029200"/>
                <a:ext cx="1401961" cy="348258"/>
                <a:chOff x="0" y="0"/>
                <a:chExt cx="1256" cy="312"/>
              </a:xfrm>
            </p:grpSpPr>
            <p:sp>
              <p:nvSpPr>
                <p:cNvPr id="17" name="Rectangle 6"/>
                <p:cNvSpPr>
                  <a:spLocks/>
                </p:cNvSpPr>
                <p:nvPr/>
              </p:nvSpPr>
              <p:spPr bwMode="auto">
                <a:xfrm>
                  <a:off x="0" y="0"/>
                  <a:ext cx="416" cy="3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r>
                    <a:rPr lang="en-US" sz="1700" dirty="0"/>
                    <a:t>NW</a:t>
                  </a:r>
                </a:p>
              </p:txBody>
            </p:sp>
            <p:sp>
              <p:nvSpPr>
                <p:cNvPr id="18" name="Rectangle 7"/>
                <p:cNvSpPr>
                  <a:spLocks/>
                </p:cNvSpPr>
                <p:nvPr/>
              </p:nvSpPr>
              <p:spPr bwMode="auto">
                <a:xfrm>
                  <a:off x="804" y="0"/>
                  <a:ext cx="452" cy="31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r>
                    <a:rPr lang="en-US" sz="1700" dirty="0"/>
                    <a:t>SE</a:t>
                  </a:r>
                </a:p>
              </p:txBody>
            </p:sp>
            <p:sp>
              <p:nvSpPr>
                <p:cNvPr id="19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449" y="168"/>
                  <a:ext cx="281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stealth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04136" name="Rectangle 10"/>
            <p:cNvSpPr>
              <a:spLocks/>
            </p:cNvSpPr>
            <p:nvPr/>
          </p:nvSpPr>
          <p:spPr bwMode="auto">
            <a:xfrm>
              <a:off x="5828854" y="1829261"/>
              <a:ext cx="1249509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700" dirty="0"/>
                <a:t>Cortical Area</a:t>
              </a:r>
            </a:p>
          </p:txBody>
        </p:sp>
      </p:grpSp>
      <p:sp>
        <p:nvSpPr>
          <p:cNvPr id="304137" name="Rectangle 11"/>
          <p:cNvSpPr>
            <a:spLocks/>
          </p:cNvSpPr>
          <p:nvPr/>
        </p:nvSpPr>
        <p:spPr bwMode="auto">
          <a:xfrm>
            <a:off x="1676400" y="4419600"/>
            <a:ext cx="1143000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p = 2.5e-4</a:t>
            </a:r>
          </a:p>
        </p:txBody>
      </p:sp>
      <p:sp>
        <p:nvSpPr>
          <p:cNvPr id="304138" name="Rectangle 12"/>
          <p:cNvSpPr>
            <a:spLocks/>
          </p:cNvSpPr>
          <p:nvPr/>
        </p:nvSpPr>
        <p:spPr bwMode="auto">
          <a:xfrm>
            <a:off x="5638800" y="4419600"/>
            <a:ext cx="220092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p = 5.2e-5,  R</a:t>
            </a:r>
            <a:r>
              <a:rPr lang="en-US" baseline="32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= 0.03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8552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4000"/>
            <a:ext cx="6727866" cy="497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381001"/>
            <a:ext cx="7911703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dirty="0" smtClean="0">
                <a:latin typeface="+mn-lt"/>
              </a:rPr>
              <a:t>NW–SE Admixture Explains Small Variation in Brain Measures Independently of Height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522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533401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latin typeface="+mn-lt"/>
              </a:rPr>
              <a:t>Anterior Shift in Cortical Areas Along NW–SE Axis</a:t>
            </a:r>
          </a:p>
        </p:txBody>
      </p:sp>
      <p:graphicFrame>
        <p:nvGraphicFramePr>
          <p:cNvPr id="57346" name="Group 2"/>
          <p:cNvGraphicFramePr>
            <a:graphicFrameLocks noGrp="1"/>
          </p:cNvGraphicFramePr>
          <p:nvPr/>
        </p:nvGraphicFramePr>
        <p:xfrm>
          <a:off x="2133600" y="1066800"/>
          <a:ext cx="5029199" cy="5181598"/>
        </p:xfrm>
        <a:graphic>
          <a:graphicData uri="http://schemas.openxmlformats.org/drawingml/2006/table">
            <a:tbl>
              <a:tblPr/>
              <a:tblGrid>
                <a:gridCol w="710764"/>
                <a:gridCol w="1118036"/>
                <a:gridCol w="1957908"/>
                <a:gridCol w="1242491"/>
              </a:tblGrid>
              <a:tr h="3860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Hemi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Lobe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Region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P-value</a:t>
                      </a:r>
                    </a:p>
                  </a:txBody>
                  <a:tcPr marL="35719" marR="35719" marT="35719" marB="35719" anchor="ctr" horzOverflow="overflow">
                    <a:lnL cap="flat"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lateralorbitofrontal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1E-06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314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superiortemporal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2E-06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rostralmiddlefrontal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5E-05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Occipital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lateraloccipital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6E-05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superiortemporal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8E-05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516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Cingulate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rostralanteriorcingulate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1E-04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caudalmiddlefrontal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1E-04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superiorfrontal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lateralorbitofrontal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314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transversetemporal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Frontal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parsopercularis</a:t>
                      </a: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3E-04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3142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0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Occipital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lateraloccipital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4E-02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BABC">
                        <a:alpha val="29803"/>
                      </a:srgbClr>
                    </a:solidFill>
                  </a:tcPr>
                </a:tc>
              </a:tr>
              <a:tr h="5163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Cingulate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rostralanteriorcingulate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-128"/>
                          <a:cs typeface="ヒラギノ角ゴ ProN W3" charset="-128"/>
                          <a:sym typeface="Gill Sans" charset="0"/>
                        </a:rPr>
                        <a:t>2E-01</a:t>
                      </a:r>
                    </a:p>
                  </a:txBody>
                  <a:tcPr marL="35719" marR="35719" marT="35719" marB="35719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277089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914400"/>
          </a:xfrm>
        </p:spPr>
        <p:txBody>
          <a:bodyPr>
            <a:normAutofit fontScale="90000"/>
          </a:bodyPr>
          <a:lstStyle/>
          <a:p>
            <a:r>
              <a:rPr lang="en-US" sz="2800" b="1" dirty="0" err="1" smtClean="0">
                <a:latin typeface="+mn-lt"/>
              </a:rPr>
              <a:t>Frontotemporal</a:t>
            </a:r>
            <a:r>
              <a:rPr lang="en-US" sz="2800" b="1" dirty="0" smtClean="0">
                <a:latin typeface="+mn-lt"/>
              </a:rPr>
              <a:t> Regions Are Most Affected by NW European Genetic Background.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51816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Color maps that indicate nominal -log10(P-value) of association between NW–SE admixture and cortical area across the reconstructed cortical surface, while controlling for height, weight, BMI, age, sex, and diagnosis.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2400" y="1524000"/>
            <a:ext cx="8826175" cy="3429000"/>
            <a:chOff x="152400" y="1524000"/>
            <a:chExt cx="8826175" cy="3429000"/>
          </a:xfrm>
        </p:grpSpPr>
        <p:pic>
          <p:nvPicPr>
            <p:cNvPr id="37478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1524000"/>
              <a:ext cx="8826175" cy="335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533400" y="4800600"/>
              <a:ext cx="7772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05600" y="6539294"/>
            <a:ext cx="2362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Bakken</a:t>
            </a:r>
            <a:r>
              <a:rPr lang="en-US" sz="1200" dirty="0" smtClean="0"/>
              <a:t>, Dale, Schork, ADNI (2011)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32727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373667"/>
            <a:ext cx="55626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The Influence of Ancestry on Pediatric Neuroimaging Phenotypes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 smtClean="0"/>
              <a:t>Cinnamon </a:t>
            </a:r>
            <a:r>
              <a:rPr lang="en-US" sz="1200" dirty="0"/>
              <a:t>S. Bloss, </a:t>
            </a:r>
            <a:r>
              <a:rPr lang="en-US" sz="1200" dirty="0" smtClean="0"/>
              <a:t>Ondrej </a:t>
            </a:r>
            <a:r>
              <a:rPr lang="en-US" sz="1200" dirty="0"/>
              <a:t>Libiger, </a:t>
            </a:r>
            <a:r>
              <a:rPr lang="en-US" sz="1200" dirty="0" smtClean="0"/>
              <a:t>Ph.D., Burcu </a:t>
            </a:r>
            <a:r>
              <a:rPr lang="en-US" sz="1200" dirty="0"/>
              <a:t>F. Darst, </a:t>
            </a:r>
            <a:r>
              <a:rPr lang="en-US" sz="1200" dirty="0" smtClean="0"/>
              <a:t>Andrew </a:t>
            </a:r>
            <a:r>
              <a:rPr lang="en-US" sz="1200" dirty="0"/>
              <a:t>J. Schork, </a:t>
            </a:r>
            <a:r>
              <a:rPr lang="en-US" sz="1200" dirty="0" smtClean="0"/>
              <a:t>J</a:t>
            </a:r>
            <a:r>
              <a:rPr lang="en-US" sz="1200" dirty="0"/>
              <a:t>. Cooper Roddey, </a:t>
            </a:r>
            <a:r>
              <a:rPr lang="en-US" sz="1200" dirty="0" err="1"/>
              <a:t>Natacha</a:t>
            </a:r>
            <a:r>
              <a:rPr lang="en-US" sz="1200" dirty="0"/>
              <a:t> </a:t>
            </a:r>
            <a:r>
              <a:rPr lang="en-US" sz="1200" dirty="0" err="1" smtClean="0"/>
              <a:t>Akshoomoff</a:t>
            </a:r>
            <a:r>
              <a:rPr lang="en-US" sz="1200" dirty="0" smtClean="0"/>
              <a:t>, David </a:t>
            </a:r>
            <a:r>
              <a:rPr lang="en-US" sz="1200" dirty="0"/>
              <a:t>G. </a:t>
            </a:r>
            <a:r>
              <a:rPr lang="en-US" sz="1200" dirty="0" err="1" smtClean="0"/>
              <a:t>Amaral</a:t>
            </a:r>
            <a:r>
              <a:rPr lang="en-US" sz="1200" dirty="0" smtClean="0"/>
              <a:t>, B.J</a:t>
            </a:r>
            <a:r>
              <a:rPr lang="en-US" sz="1200" dirty="0"/>
              <a:t>. </a:t>
            </a:r>
            <a:r>
              <a:rPr lang="en-US" sz="1200" dirty="0" smtClean="0"/>
              <a:t>Casey, Linda Chang, Thomas </a:t>
            </a:r>
            <a:r>
              <a:rPr lang="en-US" sz="1200" dirty="0"/>
              <a:t>M. </a:t>
            </a:r>
            <a:r>
              <a:rPr lang="en-US" sz="1200" dirty="0" smtClean="0"/>
              <a:t>Ernst, Jean Frazier, Jeffrey </a:t>
            </a:r>
            <a:r>
              <a:rPr lang="en-US" sz="1200" dirty="0"/>
              <a:t>R. </a:t>
            </a:r>
            <a:r>
              <a:rPr lang="en-US" sz="1200" dirty="0" err="1" smtClean="0"/>
              <a:t>Gruen</a:t>
            </a:r>
            <a:r>
              <a:rPr lang="en-US" sz="1200" dirty="0" smtClean="0"/>
              <a:t>, Walter </a:t>
            </a:r>
            <a:r>
              <a:rPr lang="en-US" sz="1200" dirty="0"/>
              <a:t>E. </a:t>
            </a:r>
            <a:r>
              <a:rPr lang="en-US" sz="1200" dirty="0" smtClean="0"/>
              <a:t>Kaufmann, Brian Keating, Tal </a:t>
            </a:r>
            <a:r>
              <a:rPr lang="en-US" sz="1200" dirty="0" err="1" smtClean="0"/>
              <a:t>Kenet</a:t>
            </a:r>
            <a:r>
              <a:rPr lang="en-US" sz="1200" dirty="0" smtClean="0"/>
              <a:t>, Joshua </a:t>
            </a:r>
            <a:r>
              <a:rPr lang="en-US" sz="1200" dirty="0"/>
              <a:t>M. </a:t>
            </a:r>
            <a:r>
              <a:rPr lang="en-US" sz="1200" dirty="0" err="1" smtClean="0"/>
              <a:t>Kuperman</a:t>
            </a:r>
            <a:r>
              <a:rPr lang="en-US" sz="1200" dirty="0" smtClean="0"/>
              <a:t>,  David </a:t>
            </a:r>
            <a:r>
              <a:rPr lang="en-US" sz="1200" dirty="0"/>
              <a:t>N. </a:t>
            </a:r>
            <a:r>
              <a:rPr lang="en-US" sz="1200" dirty="0" smtClean="0"/>
              <a:t>Kennedy, Sarah </a:t>
            </a:r>
            <a:r>
              <a:rPr lang="en-US" sz="1200" dirty="0"/>
              <a:t>S. </a:t>
            </a:r>
            <a:r>
              <a:rPr lang="en-US" sz="1200" dirty="0" smtClean="0"/>
              <a:t>Murray, Stewart </a:t>
            </a:r>
            <a:r>
              <a:rPr lang="en-US" sz="1200" dirty="0" err="1" smtClean="0"/>
              <a:t>Mostofsky</a:t>
            </a:r>
            <a:r>
              <a:rPr lang="en-US" sz="1200" dirty="0" smtClean="0"/>
              <a:t>, Elizabeth </a:t>
            </a:r>
            <a:r>
              <a:rPr lang="en-US" sz="1200" dirty="0"/>
              <a:t>R. </a:t>
            </a:r>
            <a:r>
              <a:rPr lang="en-US" sz="1200" dirty="0" smtClean="0"/>
              <a:t>Sowell, Peter </a:t>
            </a:r>
            <a:r>
              <a:rPr lang="en-US" sz="1200" dirty="0"/>
              <a:t>Van </a:t>
            </a:r>
            <a:r>
              <a:rPr lang="en-US" sz="1200" dirty="0" err="1" smtClean="0"/>
              <a:t>Zijl</a:t>
            </a:r>
            <a:r>
              <a:rPr lang="en-US" sz="1200" i="1" dirty="0" smtClean="0"/>
              <a:t>,  </a:t>
            </a:r>
            <a:r>
              <a:rPr lang="en-US" sz="1200" dirty="0" smtClean="0"/>
              <a:t>Terry </a:t>
            </a:r>
            <a:r>
              <a:rPr lang="en-US" sz="1200" dirty="0"/>
              <a:t>L. </a:t>
            </a:r>
            <a:r>
              <a:rPr lang="en-US" sz="1200" dirty="0" smtClean="0"/>
              <a:t>Jernigan, Anders </a:t>
            </a:r>
            <a:r>
              <a:rPr lang="en-US" sz="1200" dirty="0"/>
              <a:t>M. Dale </a:t>
            </a:r>
            <a:r>
              <a:rPr lang="en-US" sz="1200" dirty="0" smtClean="0"/>
              <a:t>and </a:t>
            </a:r>
            <a:r>
              <a:rPr lang="en-US" sz="1200" dirty="0"/>
              <a:t>Nicholas J. Schork, Ph.D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767366" y="152400"/>
            <a:ext cx="2993113" cy="2042642"/>
            <a:chOff x="5562600" y="94709"/>
            <a:chExt cx="3371850" cy="223139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402486"/>
              <a:ext cx="3371850" cy="1923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6210933" y="94709"/>
              <a:ext cx="21152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hlinkClick r:id="rId3"/>
                </a:rPr>
                <a:t>http://ping.chd.ucsd.edu</a:t>
              </a:r>
              <a:r>
                <a:rPr lang="en-US" sz="1200" dirty="0" smtClean="0">
                  <a:hlinkClick r:id="rId3"/>
                </a:rPr>
                <a:t>/</a:t>
              </a:r>
              <a:r>
                <a:rPr lang="en-US" sz="1200" dirty="0" smtClean="0"/>
                <a:t> </a:t>
              </a:r>
              <a:endParaRPr lang="en-US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64679" y="3847474"/>
            <a:ext cx="4495800" cy="2571065"/>
            <a:chOff x="4381500" y="3581400"/>
            <a:chExt cx="4495800" cy="2571065"/>
          </a:xfrm>
        </p:grpSpPr>
        <p:pic>
          <p:nvPicPr>
            <p:cNvPr id="10" name="Picture 3" descr="ancestryBarplot_839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0" y="3581400"/>
              <a:ext cx="4495800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626368" y="5506134"/>
              <a:ext cx="400606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>
              <a:lvl1pPr marL="457200" indent="-4572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algn="ctr"/>
              <a:r>
                <a:rPr lang="en-US" sz="1800" dirty="0" smtClean="0">
                  <a:solidFill>
                    <a:srgbClr val="FF0000"/>
                  </a:solidFill>
                </a:rPr>
                <a:t>European, </a:t>
              </a:r>
              <a:r>
                <a:rPr lang="en-US" sz="1800" dirty="0" smtClean="0">
                  <a:solidFill>
                    <a:srgbClr val="FFFF00"/>
                  </a:solidFill>
                </a:rPr>
                <a:t>African, </a:t>
              </a:r>
              <a:r>
                <a:rPr lang="en-US" sz="1800" dirty="0" smtClean="0">
                  <a:solidFill>
                    <a:srgbClr val="008000"/>
                  </a:solidFill>
                </a:rPr>
                <a:t>Native American, </a:t>
              </a:r>
              <a:r>
                <a:rPr lang="en-US" sz="1800" dirty="0" smtClean="0">
                  <a:solidFill>
                    <a:srgbClr val="1BD8E0"/>
                  </a:solidFill>
                </a:rPr>
                <a:t>East, Asian, </a:t>
              </a:r>
              <a:r>
                <a:rPr lang="en-US" sz="1800" dirty="0" smtClean="0">
                  <a:solidFill>
                    <a:srgbClr val="0000FF"/>
                  </a:solidFill>
                </a:rPr>
                <a:t>Oceanic, </a:t>
              </a:r>
              <a:r>
                <a:rPr lang="en-US" sz="1800" dirty="0" smtClean="0">
                  <a:solidFill>
                    <a:srgbClr val="660066"/>
                  </a:solidFill>
                </a:rPr>
                <a:t>Central </a:t>
              </a:r>
              <a:r>
                <a:rPr lang="en-US" sz="1800" dirty="0">
                  <a:solidFill>
                    <a:srgbClr val="660066"/>
                  </a:solidFill>
                </a:rPr>
                <a:t>Asian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4179" y="3894499"/>
            <a:ext cx="3663950" cy="2871744"/>
            <a:chOff x="381000" y="3744097"/>
            <a:chExt cx="3663950" cy="287174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744097"/>
              <a:ext cx="3663950" cy="2871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81000" y="3768540"/>
              <a:ext cx="2514600" cy="117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5434" y="2367220"/>
            <a:ext cx="8268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Pediatric Imaging, </a:t>
            </a:r>
            <a:r>
              <a:rPr lang="en-US" dirty="0" err="1" smtClean="0"/>
              <a:t>Neurocognition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Genetics (PING) Study: Large Pediatric Study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Focus is comprehensive neuroimaging, cognitive measures and GWAS data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Large (1200+) study involving individuals with a diverse ancestries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74856" y="6489244"/>
            <a:ext cx="26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Libiger et al. manuscript in preparation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633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" y="1143000"/>
            <a:ext cx="4533900" cy="280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2" y="3947525"/>
            <a:ext cx="4533900" cy="283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22493" y="1856753"/>
            <a:ext cx="403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Simple correlations: TCA vs. admixture</a:t>
            </a:r>
          </a:p>
          <a:p>
            <a:r>
              <a:rPr lang="en-US" sz="1200" dirty="0" smtClean="0"/>
              <a:t>(Covariates</a:t>
            </a:r>
            <a:r>
              <a:rPr lang="en-US" sz="1200" dirty="0"/>
              <a:t>: linear age, quadratic age, cubic age, sex, income and highest parental education and scanner (TCA, MCT and ICV</a:t>
            </a:r>
            <a:r>
              <a:rPr lang="en-US" sz="1200" dirty="0" smtClean="0"/>
              <a:t>))</a:t>
            </a:r>
          </a:p>
          <a:p>
            <a:endParaRPr lang="en-US" dirty="0"/>
          </a:p>
          <a:p>
            <a:pPr fontAlgn="b"/>
            <a:r>
              <a:rPr lang="en-US" sz="1600" dirty="0" smtClean="0"/>
              <a:t>GAMOVA results:</a:t>
            </a:r>
          </a:p>
          <a:p>
            <a:pPr marL="285750" indent="-285750" fontAlgn="b">
              <a:buFont typeface="Arial" pitchFamily="34" charset="0"/>
              <a:buChar char="•"/>
            </a:pPr>
            <a:endParaRPr lang="en-US" sz="1400" dirty="0" smtClean="0"/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 smtClean="0"/>
              <a:t>Africans (most divergent from others)</a:t>
            </a:r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 smtClean="0"/>
              <a:t>East Asians (next most divergent)</a:t>
            </a:r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/>
              <a:t>Native American </a:t>
            </a:r>
            <a:r>
              <a:rPr lang="en-US" sz="1200" dirty="0" smtClean="0"/>
              <a:t>(next </a:t>
            </a:r>
            <a:r>
              <a:rPr lang="en-US" sz="1200" dirty="0"/>
              <a:t>most divergent)</a:t>
            </a:r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 smtClean="0"/>
              <a:t>European </a:t>
            </a:r>
            <a:r>
              <a:rPr lang="en-US" sz="1200" dirty="0"/>
              <a:t>(next most divergent</a:t>
            </a:r>
            <a:r>
              <a:rPr lang="en-US" sz="1200" dirty="0" smtClean="0"/>
              <a:t>)</a:t>
            </a:r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 smtClean="0"/>
              <a:t>Central Asian (least divergent)</a:t>
            </a:r>
            <a:endParaRPr lang="en-US" sz="1200" dirty="0"/>
          </a:p>
          <a:p>
            <a:pPr marL="285750" indent="-285750" fontAlgn="b">
              <a:buFont typeface="Arial" pitchFamily="34" charset="0"/>
              <a:buChar char="•"/>
            </a:pPr>
            <a:endParaRPr lang="en-US" sz="1200" dirty="0" smtClean="0"/>
          </a:p>
          <a:p>
            <a:pPr marL="285750" indent="-285750" fontAlgn="b">
              <a:buFont typeface="Arial" pitchFamily="34" charset="0"/>
              <a:buChar char="•"/>
            </a:pPr>
            <a:r>
              <a:rPr lang="en-US" sz="1200" dirty="0" smtClean="0"/>
              <a:t>Residual genetic </a:t>
            </a:r>
            <a:r>
              <a:rPr lang="en-US" sz="1200" dirty="0"/>
              <a:t>v</a:t>
            </a:r>
            <a:r>
              <a:rPr lang="en-US" sz="1200" dirty="0" smtClean="0"/>
              <a:t>ariation associated with cortical area = ~2% (p=0.009)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403193" y="295595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p&lt;0.0007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6061" y="57912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p&lt;0.0000006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4856" y="6489244"/>
            <a:ext cx="26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Libiger et al. manuscript in preparation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064" y="304799"/>
            <a:ext cx="8906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Correlations Between Degree of Admixture and </a:t>
            </a:r>
            <a:r>
              <a:rPr lang="en-US" sz="2600" b="1" dirty="0" err="1" smtClean="0"/>
              <a:t>Neuroanatomy</a:t>
            </a:r>
            <a:endParaRPr lang="en-US" sz="2600" b="1" dirty="0" smtClean="0"/>
          </a:p>
          <a:p>
            <a:pPr algn="ctr"/>
            <a:r>
              <a:rPr lang="en-US" b="1" dirty="0" smtClean="0"/>
              <a:t>(Including and Excluding Non-Admixed Individuals; PING data)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030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2" y="1129944"/>
            <a:ext cx="4577525" cy="2817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9" y="3911311"/>
            <a:ext cx="4498127" cy="2830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78984" y="57912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p&lt;0.002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7348" y="2667000"/>
            <a:ext cx="42769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Correlations with only admixed individuals:</a:t>
            </a:r>
          </a:p>
          <a:p>
            <a:endParaRPr lang="en-US" sz="1400" dirty="0"/>
          </a:p>
          <a:p>
            <a:pPr marL="342900" indent="-342900">
              <a:buAutoNum type="arabicPeriod"/>
            </a:pPr>
            <a:r>
              <a:rPr lang="en-US" sz="1200" dirty="0" smtClean="0"/>
              <a:t>No overt environmental differences between ‘pure’ groups</a:t>
            </a:r>
          </a:p>
          <a:p>
            <a:pPr marL="342900" indent="-342900">
              <a:buAutoNum type="arabicPeriod"/>
            </a:pPr>
            <a:r>
              <a:rPr lang="en-US" sz="1200" dirty="0" smtClean="0"/>
              <a:t>Environmental exposure would have to track with degree of admixture?</a:t>
            </a:r>
          </a:p>
          <a:p>
            <a:pPr marL="342900" indent="-342900">
              <a:buAutoNum type="arabicPeriod"/>
            </a:pPr>
            <a:r>
              <a:rPr lang="en-US" sz="1200" dirty="0" smtClean="0"/>
              <a:t>Multiple ancestries contributing to admixture make an environmental correlate unlikely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474856" y="6489244"/>
            <a:ext cx="26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Libiger et al. manuscript in preparation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8064" y="304799"/>
            <a:ext cx="8906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Correlations Between Degree of Admixture and </a:t>
            </a:r>
            <a:r>
              <a:rPr lang="en-US" sz="2600" b="1" dirty="0" err="1" smtClean="0"/>
              <a:t>Neuroanatomy</a:t>
            </a:r>
            <a:endParaRPr lang="en-US" sz="2600" b="1" dirty="0" smtClean="0"/>
          </a:p>
          <a:p>
            <a:pPr algn="ctr"/>
            <a:r>
              <a:rPr lang="en-US" b="1" dirty="0" smtClean="0"/>
              <a:t>(Including and Excluding Non-Admixed Individuals; PING data)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580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321003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2. </a:t>
            </a:r>
            <a:r>
              <a:rPr lang="en-US" sz="3600" b="1" dirty="0"/>
              <a:t>Global Human Functional Genomic Diversity: Stratification and its Consequences</a:t>
            </a:r>
          </a:p>
        </p:txBody>
      </p:sp>
    </p:spTree>
    <p:extLst>
      <p:ext uri="{BB962C8B-B14F-4D97-AF65-F5344CB8AC3E}">
        <p14:creationId xmlns:p14="http://schemas.microsoft.com/office/powerpoint/2010/main" val="322927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1609725"/>
            <a:ext cx="9021763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1206" y="2286000"/>
            <a:ext cx="99139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1206" y="3430587"/>
            <a:ext cx="991394" cy="227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52606" y="3433605"/>
            <a:ext cx="991394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8064" y="304799"/>
            <a:ext cx="8906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Correlations Between Degree of Admixture and </a:t>
            </a:r>
            <a:r>
              <a:rPr lang="en-US" sz="2600" b="1" dirty="0" err="1" smtClean="0"/>
              <a:t>Neuroanatomy</a:t>
            </a:r>
            <a:endParaRPr lang="en-US" sz="2600" b="1" dirty="0" smtClean="0"/>
          </a:p>
          <a:p>
            <a:pPr algn="ctr"/>
            <a:r>
              <a:rPr lang="en-US" b="1" dirty="0" smtClean="0"/>
              <a:t>(Including and Excluding Non-Admixed Individuals; PING data)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97937" y="5690282"/>
            <a:ext cx="814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likely influenced by a polygenic effect, not just environmental differences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5800" y="2209800"/>
            <a:ext cx="1142999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3319304"/>
            <a:ext cx="1142999" cy="5668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5403" y="4968003"/>
            <a:ext cx="1142999" cy="283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29600" y="2400300"/>
            <a:ext cx="852488" cy="5668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40116" y="3319304"/>
            <a:ext cx="852488" cy="508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40116" y="4997332"/>
            <a:ext cx="852488" cy="254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74856" y="6489244"/>
            <a:ext cx="26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Libiger et al. manuscript in preparation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029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2" grpId="0"/>
      <p:bldP spid="3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5448" y="381463"/>
            <a:ext cx="8686800" cy="144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640" tIns="11820" rIns="23640" bIns="1182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002060"/>
                </a:solidFill>
              </a:rPr>
              <a:t>The </a:t>
            </a:r>
            <a:r>
              <a:rPr lang="en-US" sz="1800" b="1" dirty="0">
                <a:solidFill>
                  <a:srgbClr val="002060"/>
                </a:solidFill>
              </a:rPr>
              <a:t>Implications of Ancestry for Neuroimaging-Guided Pediatric Diagnoses</a:t>
            </a:r>
          </a:p>
          <a:p>
            <a:pPr algn="ctr">
              <a:spcAft>
                <a:spcPct val="15000"/>
              </a:spcAft>
            </a:pPr>
            <a:endParaRPr lang="en-US" sz="1000" b="1" dirty="0">
              <a:solidFill>
                <a:srgbClr val="990000"/>
              </a:solidFill>
            </a:endParaRPr>
          </a:p>
          <a:p>
            <a:pPr algn="ctr">
              <a:spcAft>
                <a:spcPct val="15000"/>
              </a:spcAft>
            </a:pPr>
            <a:r>
              <a:rPr lang="en-US" sz="1000" b="1" dirty="0"/>
              <a:t>Cinnamon S. Bloss, Ph.D.,*</a:t>
            </a:r>
            <a:r>
              <a:rPr lang="en-US" sz="1000" b="1" baseline="30000" dirty="0"/>
              <a:t>1,2 </a:t>
            </a:r>
            <a:r>
              <a:rPr lang="en-US" sz="1000" b="1" dirty="0"/>
              <a:t>Ondrej Libiger, Ph.D.,*</a:t>
            </a:r>
            <a:r>
              <a:rPr lang="en-US" sz="1000" b="1" baseline="30000" dirty="0"/>
              <a:t>1,3</a:t>
            </a:r>
            <a:r>
              <a:rPr lang="en-US" sz="1000" b="1" dirty="0"/>
              <a:t> Burcu F. Darst, B.S.,</a:t>
            </a:r>
            <a:r>
              <a:rPr lang="en-US" sz="1000" b="1" baseline="30000" dirty="0"/>
              <a:t>1,2</a:t>
            </a:r>
            <a:r>
              <a:rPr lang="en-US" sz="1000" b="1" dirty="0"/>
              <a:t> Andrew J. Schork, B.S., </a:t>
            </a:r>
            <a:r>
              <a:rPr lang="en-US" sz="1000" b="1" baseline="30000" dirty="0"/>
              <a:t>4</a:t>
            </a:r>
            <a:r>
              <a:rPr lang="en-US" sz="1000" b="1" dirty="0"/>
              <a:t> J. Cooper </a:t>
            </a:r>
            <a:r>
              <a:rPr lang="en-US" sz="1000" b="1" dirty="0" err="1"/>
              <a:t>Roddey</a:t>
            </a:r>
            <a:r>
              <a:rPr lang="en-US" sz="1000" b="1" dirty="0"/>
              <a:t>, Ph.D., </a:t>
            </a:r>
            <a:r>
              <a:rPr lang="en-US" sz="1000" b="1" baseline="30000" dirty="0"/>
              <a:t>4</a:t>
            </a:r>
            <a:r>
              <a:rPr lang="en-US" sz="1000" b="1" dirty="0"/>
              <a:t> </a:t>
            </a:r>
            <a:r>
              <a:rPr lang="en-US" sz="1000" b="1" dirty="0" err="1"/>
              <a:t>Natacha</a:t>
            </a:r>
            <a:r>
              <a:rPr lang="en-US" sz="1000" b="1" dirty="0"/>
              <a:t> </a:t>
            </a:r>
            <a:r>
              <a:rPr lang="en-US" sz="1000" b="1" dirty="0" err="1"/>
              <a:t>Akshoomoff</a:t>
            </a:r>
            <a:r>
              <a:rPr lang="en-US" sz="1000" b="1" dirty="0"/>
              <a:t>, Ph.D.,</a:t>
            </a:r>
            <a:r>
              <a:rPr lang="en-US" sz="1000" b="1" baseline="30000" dirty="0"/>
              <a:t>4</a:t>
            </a:r>
            <a:r>
              <a:rPr lang="en-US" sz="1000" b="1" dirty="0"/>
              <a:t> David G. </a:t>
            </a:r>
            <a:r>
              <a:rPr lang="en-US" sz="1000" b="1" dirty="0" err="1"/>
              <a:t>Amaral</a:t>
            </a:r>
            <a:r>
              <a:rPr lang="en-US" sz="1000" b="1" dirty="0"/>
              <a:t>, Ph.D.,</a:t>
            </a:r>
            <a:r>
              <a:rPr lang="en-US" sz="1000" b="1" baseline="30000" dirty="0"/>
              <a:t>5 </a:t>
            </a:r>
            <a:r>
              <a:rPr lang="en-US" sz="1000" b="1" dirty="0"/>
              <a:t>B.J. Casey, Ph.D.,</a:t>
            </a:r>
            <a:r>
              <a:rPr lang="en-US" sz="1000" b="1" baseline="30000" dirty="0"/>
              <a:t>6</a:t>
            </a:r>
            <a:r>
              <a:rPr lang="en-US" sz="1000" b="1" dirty="0"/>
              <a:t> Linda Chang, M.D.,</a:t>
            </a:r>
            <a:r>
              <a:rPr lang="en-US" sz="1000" b="1" baseline="30000" dirty="0"/>
              <a:t>7</a:t>
            </a:r>
            <a:r>
              <a:rPr lang="en-US" sz="1000" b="1" dirty="0"/>
              <a:t> Thomas Ernst, Ph.D.,</a:t>
            </a:r>
            <a:r>
              <a:rPr lang="en-US" sz="1000" b="1" baseline="30000" dirty="0"/>
              <a:t>7</a:t>
            </a:r>
            <a:r>
              <a:rPr lang="en-US" sz="1000" b="1" dirty="0"/>
              <a:t> Jeffrey R. </a:t>
            </a:r>
            <a:r>
              <a:rPr lang="en-US" sz="1000" b="1" dirty="0" err="1"/>
              <a:t>Gruen</a:t>
            </a:r>
            <a:r>
              <a:rPr lang="en-US" sz="1000" b="1" dirty="0"/>
              <a:t>, M.D.,</a:t>
            </a:r>
            <a:r>
              <a:rPr lang="en-US" sz="1000" b="1" baseline="30000" dirty="0"/>
              <a:t>8</a:t>
            </a:r>
            <a:r>
              <a:rPr lang="en-US" sz="1000" b="1" dirty="0"/>
              <a:t> Walter E. Kaufmann, M.D.,</a:t>
            </a:r>
            <a:r>
              <a:rPr lang="en-US" sz="1000" b="1" baseline="30000" dirty="0"/>
              <a:t>9</a:t>
            </a:r>
            <a:r>
              <a:rPr lang="en-US" sz="1000" b="1" dirty="0"/>
              <a:t> Tal </a:t>
            </a:r>
            <a:r>
              <a:rPr lang="en-US" sz="1000" b="1" dirty="0" err="1"/>
              <a:t>Kenet</a:t>
            </a:r>
            <a:r>
              <a:rPr lang="en-US" sz="1000" b="1" dirty="0"/>
              <a:t>, Ph.D.,</a:t>
            </a:r>
            <a:r>
              <a:rPr lang="en-US" sz="1000" b="1" baseline="30000" dirty="0"/>
              <a:t>10</a:t>
            </a:r>
            <a:r>
              <a:rPr lang="en-US" sz="1000" b="1" dirty="0"/>
              <a:t> David N. Kennedy, Ph.D.,</a:t>
            </a:r>
            <a:r>
              <a:rPr lang="en-US" sz="1000" b="1" baseline="30000" dirty="0"/>
              <a:t>11</a:t>
            </a:r>
            <a:r>
              <a:rPr lang="en-US" sz="1000" b="1" dirty="0"/>
              <a:t> Sarah S. Murray, Ph.D.,</a:t>
            </a:r>
            <a:r>
              <a:rPr lang="en-US" sz="1000" b="1" baseline="30000" dirty="0"/>
              <a:t> 1,3</a:t>
            </a:r>
            <a:r>
              <a:rPr lang="en-US" sz="1000" b="1" dirty="0"/>
              <a:t> Elizabeth R. Sowell, Ph.D.,</a:t>
            </a:r>
            <a:r>
              <a:rPr lang="en-US" sz="1000" b="1" baseline="30000" dirty="0"/>
              <a:t>12</a:t>
            </a:r>
            <a:r>
              <a:rPr lang="en-US" sz="1000" b="1" dirty="0"/>
              <a:t> Anders Dale, Ph.D.,</a:t>
            </a:r>
            <a:r>
              <a:rPr lang="en-US" sz="1000" b="1" baseline="30000" dirty="0"/>
              <a:t> ¶,4</a:t>
            </a:r>
            <a:r>
              <a:rPr lang="en-US" sz="1000" b="1" dirty="0"/>
              <a:t> Terry L. Jernigan, Ph.D.,</a:t>
            </a:r>
            <a:r>
              <a:rPr lang="en-US" sz="1000" b="1" baseline="30000" dirty="0"/>
              <a:t> ¶,4</a:t>
            </a:r>
            <a:r>
              <a:rPr lang="en-US" sz="1000" b="1" dirty="0"/>
              <a:t> &amp; Nicholas J. Schork, Ph.D.,</a:t>
            </a:r>
            <a:r>
              <a:rPr lang="en-US" sz="1000" b="1" baseline="30000" dirty="0"/>
              <a:t> ¶,1,3,13</a:t>
            </a:r>
          </a:p>
          <a:p>
            <a:pPr algn="ctr">
              <a:spcAft>
                <a:spcPct val="15000"/>
              </a:spcAft>
            </a:pPr>
            <a:endParaRPr lang="en-US" sz="1000" b="1" dirty="0">
              <a:solidFill>
                <a:srgbClr val="000066"/>
              </a:solidFill>
            </a:endParaRPr>
          </a:p>
          <a:p>
            <a:pPr algn="ctr">
              <a:spcAft>
                <a:spcPct val="15000"/>
              </a:spcAft>
            </a:pPr>
            <a:r>
              <a:rPr lang="en-US" sz="1000" b="1" dirty="0"/>
              <a:t>Presented at the 2012 UCI International Imaging Genetics Conference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619091" y="2326181"/>
            <a:ext cx="3276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just"/>
            <a:r>
              <a:rPr lang="en-US" sz="1000" b="1" dirty="0"/>
              <a:t>Figure 2: Age and sex adjusted distribution of total cortical area and mean cortical thickness in individuals with various genetic ancestry.</a:t>
            </a:r>
          </a:p>
        </p:txBody>
      </p:sp>
      <p:pic>
        <p:nvPicPr>
          <p:cNvPr id="17" name="Picture 2074" descr="CortArea.Total _unscaled_residual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" y="2704131"/>
            <a:ext cx="2065367" cy="35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075" descr="CortThick.Mean _unscaled_residua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391" y="2713275"/>
            <a:ext cx="2065367" cy="355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3621581"/>
            <a:ext cx="4576472" cy="1411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74856" y="6489244"/>
            <a:ext cx="2602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Libiger et al. manuscript in preparation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514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381000" y="304800"/>
            <a:ext cx="842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b="1"/>
              <a:t>Population Stratification and False Positive Associations</a:t>
            </a:r>
          </a:p>
        </p:txBody>
      </p:sp>
      <p:sp>
        <p:nvSpPr>
          <p:cNvPr id="83971" name="Freeform 3"/>
          <p:cNvSpPr>
            <a:spLocks/>
          </p:cNvSpPr>
          <p:nvPr/>
        </p:nvSpPr>
        <p:spPr bwMode="auto">
          <a:xfrm>
            <a:off x="304800" y="1447800"/>
            <a:ext cx="3954463" cy="3052763"/>
          </a:xfrm>
          <a:custGeom>
            <a:avLst/>
            <a:gdLst>
              <a:gd name="T0" fmla="*/ 655638 w 2491"/>
              <a:gd name="T1" fmla="*/ 547688 h 1923"/>
              <a:gd name="T2" fmla="*/ 579438 w 2491"/>
              <a:gd name="T3" fmla="*/ 741363 h 1923"/>
              <a:gd name="T4" fmla="*/ 454025 w 2491"/>
              <a:gd name="T5" fmla="*/ 827088 h 1923"/>
              <a:gd name="T6" fmla="*/ 338138 w 2491"/>
              <a:gd name="T7" fmla="*/ 1000125 h 1923"/>
              <a:gd name="T8" fmla="*/ 319088 w 2491"/>
              <a:gd name="T9" fmla="*/ 1125538 h 1923"/>
              <a:gd name="T10" fmla="*/ 242888 w 2491"/>
              <a:gd name="T11" fmla="*/ 1241425 h 1923"/>
              <a:gd name="T12" fmla="*/ 39688 w 2491"/>
              <a:gd name="T13" fmla="*/ 1423988 h 1923"/>
              <a:gd name="T14" fmla="*/ 88900 w 2491"/>
              <a:gd name="T15" fmla="*/ 1741488 h 1923"/>
              <a:gd name="T16" fmla="*/ 290513 w 2491"/>
              <a:gd name="T17" fmla="*/ 1693863 h 1923"/>
              <a:gd name="T18" fmla="*/ 434975 w 2491"/>
              <a:gd name="T19" fmla="*/ 1847850 h 1923"/>
              <a:gd name="T20" fmla="*/ 347663 w 2491"/>
              <a:gd name="T21" fmla="*/ 2319338 h 1923"/>
              <a:gd name="T22" fmla="*/ 588963 w 2491"/>
              <a:gd name="T23" fmla="*/ 2405063 h 1923"/>
              <a:gd name="T24" fmla="*/ 944563 w 2491"/>
              <a:gd name="T25" fmla="*/ 2674938 h 1923"/>
              <a:gd name="T26" fmla="*/ 1157288 w 2491"/>
              <a:gd name="T27" fmla="*/ 2906713 h 1923"/>
              <a:gd name="T28" fmla="*/ 1416050 w 2491"/>
              <a:gd name="T29" fmla="*/ 3041650 h 1923"/>
              <a:gd name="T30" fmla="*/ 1570038 w 2491"/>
              <a:gd name="T31" fmla="*/ 2954338 h 1923"/>
              <a:gd name="T32" fmla="*/ 1849438 w 2491"/>
              <a:gd name="T33" fmla="*/ 2887663 h 1923"/>
              <a:gd name="T34" fmla="*/ 2455863 w 2491"/>
              <a:gd name="T35" fmla="*/ 3051175 h 1923"/>
              <a:gd name="T36" fmla="*/ 2600325 w 2491"/>
              <a:gd name="T37" fmla="*/ 3011488 h 1923"/>
              <a:gd name="T38" fmla="*/ 2687638 w 2491"/>
              <a:gd name="T39" fmla="*/ 2897188 h 1923"/>
              <a:gd name="T40" fmla="*/ 3140075 w 2491"/>
              <a:gd name="T41" fmla="*/ 2762250 h 1923"/>
              <a:gd name="T42" fmla="*/ 3303588 w 2491"/>
              <a:gd name="T43" fmla="*/ 2627313 h 1923"/>
              <a:gd name="T44" fmla="*/ 3322638 w 2491"/>
              <a:gd name="T45" fmla="*/ 2376488 h 1923"/>
              <a:gd name="T46" fmla="*/ 3649663 w 2491"/>
              <a:gd name="T47" fmla="*/ 2117725 h 1923"/>
              <a:gd name="T48" fmla="*/ 3881438 w 2491"/>
              <a:gd name="T49" fmla="*/ 2020888 h 1923"/>
              <a:gd name="T50" fmla="*/ 3929063 w 2491"/>
              <a:gd name="T51" fmla="*/ 1809750 h 1923"/>
              <a:gd name="T52" fmla="*/ 3919538 w 2491"/>
              <a:gd name="T53" fmla="*/ 1357313 h 1923"/>
              <a:gd name="T54" fmla="*/ 3706813 w 2491"/>
              <a:gd name="T55" fmla="*/ 1144588 h 1923"/>
              <a:gd name="T56" fmla="*/ 3476625 w 2491"/>
              <a:gd name="T57" fmla="*/ 355600 h 1923"/>
              <a:gd name="T58" fmla="*/ 3100388 w 2491"/>
              <a:gd name="T59" fmla="*/ 28575 h 1923"/>
              <a:gd name="T60" fmla="*/ 2946400 w 2491"/>
              <a:gd name="T61" fmla="*/ 201613 h 1923"/>
              <a:gd name="T62" fmla="*/ 2638425 w 2491"/>
              <a:gd name="T63" fmla="*/ 298450 h 1923"/>
              <a:gd name="T64" fmla="*/ 2524125 w 2491"/>
              <a:gd name="T65" fmla="*/ 192088 h 1923"/>
              <a:gd name="T66" fmla="*/ 1811338 w 2491"/>
              <a:gd name="T67" fmla="*/ 336550 h 1923"/>
              <a:gd name="T68" fmla="*/ 1676400 w 2491"/>
              <a:gd name="T69" fmla="*/ 249238 h 1923"/>
              <a:gd name="T70" fmla="*/ 1406525 w 2491"/>
              <a:gd name="T71" fmla="*/ 403225 h 1923"/>
              <a:gd name="T72" fmla="*/ 963613 w 2491"/>
              <a:gd name="T73" fmla="*/ 125413 h 1923"/>
              <a:gd name="T74" fmla="*/ 752475 w 2491"/>
              <a:gd name="T75" fmla="*/ 279400 h 192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491" h="1923">
                <a:moveTo>
                  <a:pt x="450" y="339"/>
                </a:moveTo>
                <a:cubicBezTo>
                  <a:pt x="438" y="341"/>
                  <a:pt x="425" y="342"/>
                  <a:pt x="413" y="345"/>
                </a:cubicBezTo>
                <a:cubicBezTo>
                  <a:pt x="401" y="348"/>
                  <a:pt x="377" y="357"/>
                  <a:pt x="377" y="357"/>
                </a:cubicBezTo>
                <a:cubicBezTo>
                  <a:pt x="346" y="391"/>
                  <a:pt x="361" y="415"/>
                  <a:pt x="365" y="467"/>
                </a:cubicBezTo>
                <a:cubicBezTo>
                  <a:pt x="351" y="523"/>
                  <a:pt x="374" y="463"/>
                  <a:pt x="292" y="497"/>
                </a:cubicBezTo>
                <a:cubicBezTo>
                  <a:pt x="284" y="500"/>
                  <a:pt x="291" y="514"/>
                  <a:pt x="286" y="521"/>
                </a:cubicBezTo>
                <a:cubicBezTo>
                  <a:pt x="276" y="535"/>
                  <a:pt x="250" y="558"/>
                  <a:pt x="250" y="558"/>
                </a:cubicBezTo>
                <a:cubicBezTo>
                  <a:pt x="241" y="585"/>
                  <a:pt x="222" y="603"/>
                  <a:pt x="213" y="630"/>
                </a:cubicBezTo>
                <a:cubicBezTo>
                  <a:pt x="221" y="654"/>
                  <a:pt x="226" y="659"/>
                  <a:pt x="250" y="667"/>
                </a:cubicBezTo>
                <a:cubicBezTo>
                  <a:pt x="240" y="696"/>
                  <a:pt x="220" y="684"/>
                  <a:pt x="201" y="709"/>
                </a:cubicBezTo>
                <a:cubicBezTo>
                  <a:pt x="190" y="723"/>
                  <a:pt x="176" y="748"/>
                  <a:pt x="165" y="764"/>
                </a:cubicBezTo>
                <a:cubicBezTo>
                  <a:pt x="161" y="770"/>
                  <a:pt x="153" y="782"/>
                  <a:pt x="153" y="782"/>
                </a:cubicBezTo>
                <a:cubicBezTo>
                  <a:pt x="149" y="843"/>
                  <a:pt x="165" y="888"/>
                  <a:pt x="104" y="903"/>
                </a:cubicBezTo>
                <a:cubicBezTo>
                  <a:pt x="79" y="886"/>
                  <a:pt x="65" y="872"/>
                  <a:pt x="25" y="897"/>
                </a:cubicBezTo>
                <a:cubicBezTo>
                  <a:pt x="15" y="903"/>
                  <a:pt x="21" y="921"/>
                  <a:pt x="19" y="933"/>
                </a:cubicBezTo>
                <a:cubicBezTo>
                  <a:pt x="21" y="966"/>
                  <a:pt x="0" y="1079"/>
                  <a:pt x="56" y="1097"/>
                </a:cubicBezTo>
                <a:cubicBezTo>
                  <a:pt x="86" y="1095"/>
                  <a:pt x="117" y="1098"/>
                  <a:pt x="147" y="1091"/>
                </a:cubicBezTo>
                <a:cubicBezTo>
                  <a:pt x="161" y="1088"/>
                  <a:pt x="169" y="1070"/>
                  <a:pt x="183" y="1067"/>
                </a:cubicBezTo>
                <a:cubicBezTo>
                  <a:pt x="216" y="1059"/>
                  <a:pt x="200" y="1065"/>
                  <a:pt x="231" y="1049"/>
                </a:cubicBezTo>
                <a:cubicBezTo>
                  <a:pt x="291" y="1061"/>
                  <a:pt x="269" y="1094"/>
                  <a:pt x="274" y="1164"/>
                </a:cubicBezTo>
                <a:cubicBezTo>
                  <a:pt x="269" y="1250"/>
                  <a:pt x="271" y="1282"/>
                  <a:pt x="225" y="1346"/>
                </a:cubicBezTo>
                <a:cubicBezTo>
                  <a:pt x="214" y="1390"/>
                  <a:pt x="203" y="1408"/>
                  <a:pt x="219" y="1461"/>
                </a:cubicBezTo>
                <a:cubicBezTo>
                  <a:pt x="222" y="1472"/>
                  <a:pt x="256" y="1477"/>
                  <a:pt x="262" y="1479"/>
                </a:cubicBezTo>
                <a:cubicBezTo>
                  <a:pt x="318" y="1500"/>
                  <a:pt x="291" y="1501"/>
                  <a:pt x="371" y="1515"/>
                </a:cubicBezTo>
                <a:cubicBezTo>
                  <a:pt x="403" y="1538"/>
                  <a:pt x="439" y="1536"/>
                  <a:pt x="474" y="1558"/>
                </a:cubicBezTo>
                <a:cubicBezTo>
                  <a:pt x="525" y="1589"/>
                  <a:pt x="575" y="1626"/>
                  <a:pt x="595" y="1685"/>
                </a:cubicBezTo>
                <a:cubicBezTo>
                  <a:pt x="601" y="1740"/>
                  <a:pt x="593" y="1743"/>
                  <a:pt x="638" y="1758"/>
                </a:cubicBezTo>
                <a:cubicBezTo>
                  <a:pt x="666" y="1786"/>
                  <a:pt x="696" y="1810"/>
                  <a:pt x="729" y="1831"/>
                </a:cubicBezTo>
                <a:cubicBezTo>
                  <a:pt x="757" y="1849"/>
                  <a:pt x="773" y="1874"/>
                  <a:pt x="807" y="1885"/>
                </a:cubicBezTo>
                <a:cubicBezTo>
                  <a:pt x="837" y="1895"/>
                  <a:pt x="864" y="1902"/>
                  <a:pt x="892" y="1916"/>
                </a:cubicBezTo>
                <a:cubicBezTo>
                  <a:pt x="914" y="1914"/>
                  <a:pt x="937" y="1915"/>
                  <a:pt x="959" y="1910"/>
                </a:cubicBezTo>
                <a:cubicBezTo>
                  <a:pt x="974" y="1907"/>
                  <a:pt x="986" y="1873"/>
                  <a:pt x="989" y="1861"/>
                </a:cubicBezTo>
                <a:cubicBezTo>
                  <a:pt x="998" y="1824"/>
                  <a:pt x="997" y="1798"/>
                  <a:pt x="1038" y="1788"/>
                </a:cubicBezTo>
                <a:cubicBezTo>
                  <a:pt x="1135" y="1796"/>
                  <a:pt x="1097" y="1796"/>
                  <a:pt x="1165" y="1819"/>
                </a:cubicBezTo>
                <a:cubicBezTo>
                  <a:pt x="1296" y="1917"/>
                  <a:pt x="1153" y="1865"/>
                  <a:pt x="1480" y="1873"/>
                </a:cubicBezTo>
                <a:cubicBezTo>
                  <a:pt x="1502" y="1894"/>
                  <a:pt x="1517" y="1912"/>
                  <a:pt x="1547" y="1922"/>
                </a:cubicBezTo>
                <a:cubicBezTo>
                  <a:pt x="1573" y="1920"/>
                  <a:pt x="1601" y="1923"/>
                  <a:pt x="1626" y="1916"/>
                </a:cubicBezTo>
                <a:cubicBezTo>
                  <a:pt x="1633" y="1914"/>
                  <a:pt x="1634" y="1903"/>
                  <a:pt x="1638" y="1897"/>
                </a:cubicBezTo>
                <a:cubicBezTo>
                  <a:pt x="1650" y="1881"/>
                  <a:pt x="1663" y="1865"/>
                  <a:pt x="1675" y="1849"/>
                </a:cubicBezTo>
                <a:cubicBezTo>
                  <a:pt x="1681" y="1841"/>
                  <a:pt x="1693" y="1825"/>
                  <a:pt x="1693" y="1825"/>
                </a:cubicBezTo>
                <a:cubicBezTo>
                  <a:pt x="1718" y="1749"/>
                  <a:pt x="1879" y="1777"/>
                  <a:pt x="1917" y="1776"/>
                </a:cubicBezTo>
                <a:cubicBezTo>
                  <a:pt x="1945" y="1762"/>
                  <a:pt x="1948" y="1747"/>
                  <a:pt x="1978" y="1740"/>
                </a:cubicBezTo>
                <a:cubicBezTo>
                  <a:pt x="1985" y="1729"/>
                  <a:pt x="2042" y="1681"/>
                  <a:pt x="2044" y="1679"/>
                </a:cubicBezTo>
                <a:cubicBezTo>
                  <a:pt x="2056" y="1671"/>
                  <a:pt x="2081" y="1655"/>
                  <a:pt x="2081" y="1655"/>
                </a:cubicBezTo>
                <a:cubicBezTo>
                  <a:pt x="2083" y="1647"/>
                  <a:pt x="2086" y="1639"/>
                  <a:pt x="2087" y="1631"/>
                </a:cubicBezTo>
                <a:cubicBezTo>
                  <a:pt x="2090" y="1586"/>
                  <a:pt x="2086" y="1541"/>
                  <a:pt x="2093" y="1497"/>
                </a:cubicBezTo>
                <a:cubicBezTo>
                  <a:pt x="2095" y="1486"/>
                  <a:pt x="2122" y="1463"/>
                  <a:pt x="2129" y="1455"/>
                </a:cubicBezTo>
                <a:cubicBezTo>
                  <a:pt x="2176" y="1399"/>
                  <a:pt x="2237" y="1369"/>
                  <a:pt x="2299" y="1334"/>
                </a:cubicBezTo>
                <a:cubicBezTo>
                  <a:pt x="2360" y="1300"/>
                  <a:pt x="2310" y="1315"/>
                  <a:pt x="2360" y="1303"/>
                </a:cubicBezTo>
                <a:cubicBezTo>
                  <a:pt x="2388" y="1289"/>
                  <a:pt x="2415" y="1280"/>
                  <a:pt x="2445" y="1273"/>
                </a:cubicBezTo>
                <a:cubicBezTo>
                  <a:pt x="2461" y="1251"/>
                  <a:pt x="2472" y="1228"/>
                  <a:pt x="2487" y="1206"/>
                </a:cubicBezTo>
                <a:cubicBezTo>
                  <a:pt x="2483" y="1184"/>
                  <a:pt x="2491" y="1156"/>
                  <a:pt x="2475" y="1140"/>
                </a:cubicBezTo>
                <a:cubicBezTo>
                  <a:pt x="2460" y="1126"/>
                  <a:pt x="2422" y="1153"/>
                  <a:pt x="2414" y="1134"/>
                </a:cubicBezTo>
                <a:cubicBezTo>
                  <a:pt x="2388" y="1070"/>
                  <a:pt x="2436" y="920"/>
                  <a:pt x="2469" y="855"/>
                </a:cubicBezTo>
                <a:cubicBezTo>
                  <a:pt x="2471" y="843"/>
                  <a:pt x="2476" y="830"/>
                  <a:pt x="2475" y="818"/>
                </a:cubicBezTo>
                <a:cubicBezTo>
                  <a:pt x="2469" y="752"/>
                  <a:pt x="2388" y="731"/>
                  <a:pt x="2335" y="721"/>
                </a:cubicBezTo>
                <a:cubicBezTo>
                  <a:pt x="2217" y="642"/>
                  <a:pt x="2410" y="418"/>
                  <a:pt x="2269" y="363"/>
                </a:cubicBezTo>
                <a:cubicBezTo>
                  <a:pt x="2249" y="313"/>
                  <a:pt x="2216" y="271"/>
                  <a:pt x="2190" y="224"/>
                </a:cubicBezTo>
                <a:cubicBezTo>
                  <a:pt x="2144" y="143"/>
                  <a:pt x="2113" y="54"/>
                  <a:pt x="2032" y="0"/>
                </a:cubicBezTo>
                <a:cubicBezTo>
                  <a:pt x="2002" y="3"/>
                  <a:pt x="1977" y="0"/>
                  <a:pt x="1953" y="18"/>
                </a:cubicBezTo>
                <a:cubicBezTo>
                  <a:pt x="1923" y="40"/>
                  <a:pt x="1912" y="77"/>
                  <a:pt x="1881" y="97"/>
                </a:cubicBezTo>
                <a:cubicBezTo>
                  <a:pt x="1838" y="162"/>
                  <a:pt x="1897" y="75"/>
                  <a:pt x="1856" y="127"/>
                </a:cubicBezTo>
                <a:cubicBezTo>
                  <a:pt x="1825" y="165"/>
                  <a:pt x="1826" y="189"/>
                  <a:pt x="1784" y="200"/>
                </a:cubicBezTo>
                <a:cubicBezTo>
                  <a:pt x="1743" y="198"/>
                  <a:pt x="1694" y="214"/>
                  <a:pt x="1662" y="188"/>
                </a:cubicBezTo>
                <a:cubicBezTo>
                  <a:pt x="1645" y="175"/>
                  <a:pt x="1645" y="137"/>
                  <a:pt x="1626" y="127"/>
                </a:cubicBezTo>
                <a:cubicBezTo>
                  <a:pt x="1615" y="122"/>
                  <a:pt x="1602" y="123"/>
                  <a:pt x="1590" y="121"/>
                </a:cubicBezTo>
                <a:cubicBezTo>
                  <a:pt x="1180" y="133"/>
                  <a:pt x="1309" y="73"/>
                  <a:pt x="1165" y="145"/>
                </a:cubicBezTo>
                <a:cubicBezTo>
                  <a:pt x="1159" y="169"/>
                  <a:pt x="1149" y="189"/>
                  <a:pt x="1141" y="212"/>
                </a:cubicBezTo>
                <a:cubicBezTo>
                  <a:pt x="1091" y="195"/>
                  <a:pt x="1151" y="221"/>
                  <a:pt x="1117" y="188"/>
                </a:cubicBezTo>
                <a:cubicBezTo>
                  <a:pt x="1105" y="176"/>
                  <a:pt x="1073" y="163"/>
                  <a:pt x="1056" y="157"/>
                </a:cubicBezTo>
                <a:cubicBezTo>
                  <a:pt x="970" y="165"/>
                  <a:pt x="999" y="159"/>
                  <a:pt x="959" y="218"/>
                </a:cubicBezTo>
                <a:cubicBezTo>
                  <a:pt x="949" y="269"/>
                  <a:pt x="938" y="260"/>
                  <a:pt x="886" y="254"/>
                </a:cubicBezTo>
                <a:cubicBezTo>
                  <a:pt x="859" y="236"/>
                  <a:pt x="855" y="214"/>
                  <a:pt x="838" y="188"/>
                </a:cubicBezTo>
                <a:cubicBezTo>
                  <a:pt x="811" y="48"/>
                  <a:pt x="765" y="84"/>
                  <a:pt x="607" y="79"/>
                </a:cubicBezTo>
                <a:cubicBezTo>
                  <a:pt x="583" y="81"/>
                  <a:pt x="559" y="80"/>
                  <a:pt x="535" y="85"/>
                </a:cubicBezTo>
                <a:cubicBezTo>
                  <a:pt x="501" y="92"/>
                  <a:pt x="492" y="151"/>
                  <a:pt x="474" y="176"/>
                </a:cubicBezTo>
                <a:cubicBezTo>
                  <a:pt x="456" y="230"/>
                  <a:pt x="464" y="284"/>
                  <a:pt x="450" y="339"/>
                </a:cubicBezTo>
                <a:close/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2" name="Freeform 4"/>
          <p:cNvSpPr>
            <a:spLocks/>
          </p:cNvSpPr>
          <p:nvPr/>
        </p:nvSpPr>
        <p:spPr bwMode="auto">
          <a:xfrm>
            <a:off x="4800600" y="1295400"/>
            <a:ext cx="4122738" cy="3279775"/>
          </a:xfrm>
          <a:custGeom>
            <a:avLst/>
            <a:gdLst>
              <a:gd name="T0" fmla="*/ 763588 w 2597"/>
              <a:gd name="T1" fmla="*/ 423863 h 2066"/>
              <a:gd name="T2" fmla="*/ 695325 w 2597"/>
              <a:gd name="T3" fmla="*/ 750888 h 2066"/>
              <a:gd name="T4" fmla="*/ 550863 w 2597"/>
              <a:gd name="T5" fmla="*/ 847725 h 2066"/>
              <a:gd name="T6" fmla="*/ 290513 w 2597"/>
              <a:gd name="T7" fmla="*/ 973138 h 2066"/>
              <a:gd name="T8" fmla="*/ 176213 w 2597"/>
              <a:gd name="T9" fmla="*/ 1089025 h 2066"/>
              <a:gd name="T10" fmla="*/ 22225 w 2597"/>
              <a:gd name="T11" fmla="*/ 1319213 h 2066"/>
              <a:gd name="T12" fmla="*/ 147638 w 2597"/>
              <a:gd name="T13" fmla="*/ 1646238 h 2066"/>
              <a:gd name="T14" fmla="*/ 330200 w 2597"/>
              <a:gd name="T15" fmla="*/ 1646238 h 2066"/>
              <a:gd name="T16" fmla="*/ 358775 w 2597"/>
              <a:gd name="T17" fmla="*/ 1762125 h 2066"/>
              <a:gd name="T18" fmla="*/ 261938 w 2597"/>
              <a:gd name="T19" fmla="*/ 2051050 h 2066"/>
              <a:gd name="T20" fmla="*/ 425450 w 2597"/>
              <a:gd name="T21" fmla="*/ 2493963 h 2066"/>
              <a:gd name="T22" fmla="*/ 512763 w 2597"/>
              <a:gd name="T23" fmla="*/ 2936875 h 2066"/>
              <a:gd name="T24" fmla="*/ 782638 w 2597"/>
              <a:gd name="T25" fmla="*/ 3003550 h 2066"/>
              <a:gd name="T26" fmla="*/ 955675 w 2597"/>
              <a:gd name="T27" fmla="*/ 3119438 h 2066"/>
              <a:gd name="T28" fmla="*/ 1109663 w 2597"/>
              <a:gd name="T29" fmla="*/ 3081338 h 2066"/>
              <a:gd name="T30" fmla="*/ 1273175 w 2597"/>
              <a:gd name="T31" fmla="*/ 2994025 h 2066"/>
              <a:gd name="T32" fmla="*/ 1408113 w 2597"/>
              <a:gd name="T33" fmla="*/ 2887663 h 2066"/>
              <a:gd name="T34" fmla="*/ 1619250 w 2597"/>
              <a:gd name="T35" fmla="*/ 2878138 h 2066"/>
              <a:gd name="T36" fmla="*/ 1936750 w 2597"/>
              <a:gd name="T37" fmla="*/ 3062288 h 2066"/>
              <a:gd name="T38" fmla="*/ 2216150 w 2597"/>
              <a:gd name="T39" fmla="*/ 3235325 h 2066"/>
              <a:gd name="T40" fmla="*/ 2408238 w 2597"/>
              <a:gd name="T41" fmla="*/ 3244850 h 2066"/>
              <a:gd name="T42" fmla="*/ 2438400 w 2597"/>
              <a:gd name="T43" fmla="*/ 3032125 h 2066"/>
              <a:gd name="T44" fmla="*/ 2495550 w 2597"/>
              <a:gd name="T45" fmla="*/ 2917825 h 2066"/>
              <a:gd name="T46" fmla="*/ 2755900 w 2597"/>
              <a:gd name="T47" fmla="*/ 2811463 h 2066"/>
              <a:gd name="T48" fmla="*/ 3332163 w 2597"/>
              <a:gd name="T49" fmla="*/ 2600325 h 2066"/>
              <a:gd name="T50" fmla="*/ 3419475 w 2597"/>
              <a:gd name="T51" fmla="*/ 2522538 h 2066"/>
              <a:gd name="T52" fmla="*/ 3689350 w 2597"/>
              <a:gd name="T53" fmla="*/ 2416175 h 2066"/>
              <a:gd name="T54" fmla="*/ 3621088 w 2597"/>
              <a:gd name="T55" fmla="*/ 2330450 h 2066"/>
              <a:gd name="T56" fmla="*/ 3708400 w 2597"/>
              <a:gd name="T57" fmla="*/ 2166938 h 2066"/>
              <a:gd name="T58" fmla="*/ 3987800 w 2597"/>
              <a:gd name="T59" fmla="*/ 1839913 h 2066"/>
              <a:gd name="T60" fmla="*/ 4122738 w 2597"/>
              <a:gd name="T61" fmla="*/ 1704975 h 2066"/>
              <a:gd name="T62" fmla="*/ 3987800 w 2597"/>
              <a:gd name="T63" fmla="*/ 1300163 h 2066"/>
              <a:gd name="T64" fmla="*/ 3929063 w 2597"/>
              <a:gd name="T65" fmla="*/ 925513 h 2066"/>
              <a:gd name="T66" fmla="*/ 3890963 w 2597"/>
              <a:gd name="T67" fmla="*/ 741363 h 2066"/>
              <a:gd name="T68" fmla="*/ 3611563 w 2597"/>
              <a:gd name="T69" fmla="*/ 404813 h 2066"/>
              <a:gd name="T70" fmla="*/ 3429000 w 2597"/>
              <a:gd name="T71" fmla="*/ 319088 h 2066"/>
              <a:gd name="T72" fmla="*/ 3121025 w 2597"/>
              <a:gd name="T73" fmla="*/ 328613 h 2066"/>
              <a:gd name="T74" fmla="*/ 2947988 w 2597"/>
              <a:gd name="T75" fmla="*/ 241300 h 2066"/>
              <a:gd name="T76" fmla="*/ 2505075 w 2597"/>
              <a:gd name="T77" fmla="*/ 298450 h 2066"/>
              <a:gd name="T78" fmla="*/ 1985963 w 2597"/>
              <a:gd name="T79" fmla="*/ 250825 h 2066"/>
              <a:gd name="T80" fmla="*/ 1754188 w 2597"/>
              <a:gd name="T81" fmla="*/ 115888 h 2066"/>
              <a:gd name="T82" fmla="*/ 1455738 w 2597"/>
              <a:gd name="T83" fmla="*/ 58738 h 2066"/>
              <a:gd name="T84" fmla="*/ 1071563 w 2597"/>
              <a:gd name="T85" fmla="*/ 0 h 2066"/>
              <a:gd name="T86" fmla="*/ 858838 w 2597"/>
              <a:gd name="T87" fmla="*/ 87313 h 2066"/>
              <a:gd name="T88" fmla="*/ 792163 w 2597"/>
              <a:gd name="T89" fmla="*/ 279400 h 206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97" h="2066">
                <a:moveTo>
                  <a:pt x="559" y="261"/>
                </a:moveTo>
                <a:cubicBezTo>
                  <a:pt x="533" y="263"/>
                  <a:pt x="507" y="262"/>
                  <a:pt x="481" y="267"/>
                </a:cubicBezTo>
                <a:cubicBezTo>
                  <a:pt x="453" y="273"/>
                  <a:pt x="437" y="361"/>
                  <a:pt x="432" y="388"/>
                </a:cubicBezTo>
                <a:cubicBezTo>
                  <a:pt x="434" y="416"/>
                  <a:pt x="438" y="445"/>
                  <a:pt x="438" y="473"/>
                </a:cubicBezTo>
                <a:cubicBezTo>
                  <a:pt x="438" y="491"/>
                  <a:pt x="447" y="518"/>
                  <a:pt x="432" y="528"/>
                </a:cubicBezTo>
                <a:cubicBezTo>
                  <a:pt x="408" y="544"/>
                  <a:pt x="375" y="532"/>
                  <a:pt x="347" y="534"/>
                </a:cubicBezTo>
                <a:cubicBezTo>
                  <a:pt x="311" y="543"/>
                  <a:pt x="281" y="553"/>
                  <a:pt x="244" y="558"/>
                </a:cubicBezTo>
                <a:cubicBezTo>
                  <a:pt x="214" y="568"/>
                  <a:pt x="205" y="593"/>
                  <a:pt x="183" y="613"/>
                </a:cubicBezTo>
                <a:cubicBezTo>
                  <a:pt x="174" y="685"/>
                  <a:pt x="186" y="654"/>
                  <a:pt x="129" y="673"/>
                </a:cubicBezTo>
                <a:cubicBezTo>
                  <a:pt x="123" y="677"/>
                  <a:pt x="118" y="683"/>
                  <a:pt x="111" y="686"/>
                </a:cubicBezTo>
                <a:cubicBezTo>
                  <a:pt x="99" y="691"/>
                  <a:pt x="74" y="698"/>
                  <a:pt x="74" y="698"/>
                </a:cubicBezTo>
                <a:cubicBezTo>
                  <a:pt x="59" y="744"/>
                  <a:pt x="32" y="785"/>
                  <a:pt x="14" y="831"/>
                </a:cubicBezTo>
                <a:cubicBezTo>
                  <a:pt x="11" y="852"/>
                  <a:pt x="0" y="871"/>
                  <a:pt x="2" y="892"/>
                </a:cubicBezTo>
                <a:cubicBezTo>
                  <a:pt x="5" y="928"/>
                  <a:pt x="60" y="1016"/>
                  <a:pt x="93" y="1037"/>
                </a:cubicBezTo>
                <a:cubicBezTo>
                  <a:pt x="125" y="1035"/>
                  <a:pt x="158" y="1031"/>
                  <a:pt x="190" y="1031"/>
                </a:cubicBezTo>
                <a:cubicBezTo>
                  <a:pt x="196" y="1031"/>
                  <a:pt x="205" y="1031"/>
                  <a:pt x="208" y="1037"/>
                </a:cubicBezTo>
                <a:cubicBezTo>
                  <a:pt x="214" y="1048"/>
                  <a:pt x="211" y="1062"/>
                  <a:pt x="214" y="1074"/>
                </a:cubicBezTo>
                <a:cubicBezTo>
                  <a:pt x="217" y="1086"/>
                  <a:pt x="226" y="1110"/>
                  <a:pt x="226" y="1110"/>
                </a:cubicBezTo>
                <a:cubicBezTo>
                  <a:pt x="226" y="1118"/>
                  <a:pt x="230" y="1203"/>
                  <a:pt x="214" y="1237"/>
                </a:cubicBezTo>
                <a:cubicBezTo>
                  <a:pt x="203" y="1259"/>
                  <a:pt x="165" y="1292"/>
                  <a:pt x="165" y="1292"/>
                </a:cubicBezTo>
                <a:cubicBezTo>
                  <a:pt x="171" y="1492"/>
                  <a:pt x="121" y="1479"/>
                  <a:pt x="244" y="1504"/>
                </a:cubicBezTo>
                <a:cubicBezTo>
                  <a:pt x="250" y="1529"/>
                  <a:pt x="262" y="1546"/>
                  <a:pt x="268" y="1571"/>
                </a:cubicBezTo>
                <a:cubicBezTo>
                  <a:pt x="272" y="1645"/>
                  <a:pt x="276" y="1713"/>
                  <a:pt x="299" y="1783"/>
                </a:cubicBezTo>
                <a:cubicBezTo>
                  <a:pt x="307" y="1807"/>
                  <a:pt x="310" y="1828"/>
                  <a:pt x="323" y="1850"/>
                </a:cubicBezTo>
                <a:cubicBezTo>
                  <a:pt x="330" y="1862"/>
                  <a:pt x="347" y="1886"/>
                  <a:pt x="347" y="1886"/>
                </a:cubicBezTo>
                <a:cubicBezTo>
                  <a:pt x="402" y="1882"/>
                  <a:pt x="442" y="1875"/>
                  <a:pt x="493" y="1892"/>
                </a:cubicBezTo>
                <a:cubicBezTo>
                  <a:pt x="535" y="1934"/>
                  <a:pt x="525" y="1934"/>
                  <a:pt x="584" y="1953"/>
                </a:cubicBezTo>
                <a:cubicBezTo>
                  <a:pt x="590" y="1957"/>
                  <a:pt x="595" y="1965"/>
                  <a:pt x="602" y="1965"/>
                </a:cubicBezTo>
                <a:cubicBezTo>
                  <a:pt x="615" y="1965"/>
                  <a:pt x="626" y="1957"/>
                  <a:pt x="638" y="1953"/>
                </a:cubicBezTo>
                <a:cubicBezTo>
                  <a:pt x="670" y="1942"/>
                  <a:pt x="650" y="1948"/>
                  <a:pt x="699" y="1941"/>
                </a:cubicBezTo>
                <a:cubicBezTo>
                  <a:pt x="721" y="1927"/>
                  <a:pt x="744" y="1923"/>
                  <a:pt x="766" y="1910"/>
                </a:cubicBezTo>
                <a:cubicBezTo>
                  <a:pt x="778" y="1903"/>
                  <a:pt x="802" y="1886"/>
                  <a:pt x="802" y="1886"/>
                </a:cubicBezTo>
                <a:cubicBezTo>
                  <a:pt x="815" y="1860"/>
                  <a:pt x="823" y="1847"/>
                  <a:pt x="850" y="1838"/>
                </a:cubicBezTo>
                <a:cubicBezTo>
                  <a:pt x="870" y="1825"/>
                  <a:pt x="865" y="1825"/>
                  <a:pt x="887" y="1819"/>
                </a:cubicBezTo>
                <a:cubicBezTo>
                  <a:pt x="903" y="1815"/>
                  <a:pt x="935" y="1807"/>
                  <a:pt x="935" y="1807"/>
                </a:cubicBezTo>
                <a:cubicBezTo>
                  <a:pt x="963" y="1809"/>
                  <a:pt x="992" y="1806"/>
                  <a:pt x="1020" y="1813"/>
                </a:cubicBezTo>
                <a:cubicBezTo>
                  <a:pt x="1053" y="1821"/>
                  <a:pt x="1070" y="1859"/>
                  <a:pt x="1099" y="1874"/>
                </a:cubicBezTo>
                <a:cubicBezTo>
                  <a:pt x="1138" y="1894"/>
                  <a:pt x="1181" y="1907"/>
                  <a:pt x="1220" y="1929"/>
                </a:cubicBezTo>
                <a:cubicBezTo>
                  <a:pt x="1254" y="1948"/>
                  <a:pt x="1279" y="1974"/>
                  <a:pt x="1317" y="1983"/>
                </a:cubicBezTo>
                <a:cubicBezTo>
                  <a:pt x="1344" y="2001"/>
                  <a:pt x="1368" y="2020"/>
                  <a:pt x="1396" y="2038"/>
                </a:cubicBezTo>
                <a:cubicBezTo>
                  <a:pt x="1407" y="2045"/>
                  <a:pt x="1432" y="2050"/>
                  <a:pt x="1432" y="2050"/>
                </a:cubicBezTo>
                <a:cubicBezTo>
                  <a:pt x="1460" y="2048"/>
                  <a:pt x="1499" y="2066"/>
                  <a:pt x="1517" y="2044"/>
                </a:cubicBezTo>
                <a:cubicBezTo>
                  <a:pt x="1541" y="2016"/>
                  <a:pt x="1524" y="1971"/>
                  <a:pt x="1529" y="1935"/>
                </a:cubicBezTo>
                <a:cubicBezTo>
                  <a:pt x="1530" y="1926"/>
                  <a:pt x="1532" y="1918"/>
                  <a:pt x="1536" y="1910"/>
                </a:cubicBezTo>
                <a:cubicBezTo>
                  <a:pt x="1543" y="1897"/>
                  <a:pt x="1552" y="1886"/>
                  <a:pt x="1560" y="1874"/>
                </a:cubicBezTo>
                <a:cubicBezTo>
                  <a:pt x="1567" y="1863"/>
                  <a:pt x="1560" y="1842"/>
                  <a:pt x="1572" y="1838"/>
                </a:cubicBezTo>
                <a:cubicBezTo>
                  <a:pt x="1578" y="1836"/>
                  <a:pt x="1584" y="1834"/>
                  <a:pt x="1590" y="1832"/>
                </a:cubicBezTo>
                <a:cubicBezTo>
                  <a:pt x="1626" y="1793"/>
                  <a:pt x="1686" y="1781"/>
                  <a:pt x="1736" y="1771"/>
                </a:cubicBezTo>
                <a:cubicBezTo>
                  <a:pt x="1774" y="1772"/>
                  <a:pt x="1909" y="1796"/>
                  <a:pt x="1972" y="1771"/>
                </a:cubicBezTo>
                <a:cubicBezTo>
                  <a:pt x="1990" y="1716"/>
                  <a:pt x="2050" y="1667"/>
                  <a:pt x="2099" y="1638"/>
                </a:cubicBezTo>
                <a:cubicBezTo>
                  <a:pt x="2105" y="1630"/>
                  <a:pt x="2110" y="1620"/>
                  <a:pt x="2118" y="1613"/>
                </a:cubicBezTo>
                <a:cubicBezTo>
                  <a:pt x="2129" y="1603"/>
                  <a:pt x="2154" y="1589"/>
                  <a:pt x="2154" y="1589"/>
                </a:cubicBezTo>
                <a:cubicBezTo>
                  <a:pt x="2188" y="1537"/>
                  <a:pt x="2148" y="1551"/>
                  <a:pt x="2251" y="1559"/>
                </a:cubicBezTo>
                <a:cubicBezTo>
                  <a:pt x="2282" y="1551"/>
                  <a:pt x="2297" y="1537"/>
                  <a:pt x="2324" y="1522"/>
                </a:cubicBezTo>
                <a:cubicBezTo>
                  <a:pt x="2350" y="1507"/>
                  <a:pt x="2374" y="1501"/>
                  <a:pt x="2397" y="1480"/>
                </a:cubicBezTo>
                <a:cubicBezTo>
                  <a:pt x="2358" y="1476"/>
                  <a:pt x="2316" y="1485"/>
                  <a:pt x="2281" y="1468"/>
                </a:cubicBezTo>
                <a:cubicBezTo>
                  <a:pt x="2269" y="1462"/>
                  <a:pt x="2289" y="1443"/>
                  <a:pt x="2293" y="1431"/>
                </a:cubicBezTo>
                <a:cubicBezTo>
                  <a:pt x="2303" y="1402"/>
                  <a:pt x="2310" y="1383"/>
                  <a:pt x="2336" y="1365"/>
                </a:cubicBezTo>
                <a:cubicBezTo>
                  <a:pt x="2346" y="1333"/>
                  <a:pt x="2376" y="1327"/>
                  <a:pt x="2403" y="1310"/>
                </a:cubicBezTo>
                <a:cubicBezTo>
                  <a:pt x="2437" y="1259"/>
                  <a:pt x="2470" y="1204"/>
                  <a:pt x="2512" y="1159"/>
                </a:cubicBezTo>
                <a:cubicBezTo>
                  <a:pt x="2529" y="1140"/>
                  <a:pt x="2548" y="1122"/>
                  <a:pt x="2566" y="1104"/>
                </a:cubicBezTo>
                <a:cubicBezTo>
                  <a:pt x="2576" y="1094"/>
                  <a:pt x="2597" y="1074"/>
                  <a:pt x="2597" y="1074"/>
                </a:cubicBezTo>
                <a:cubicBezTo>
                  <a:pt x="2577" y="1055"/>
                  <a:pt x="2558" y="1034"/>
                  <a:pt x="2536" y="1019"/>
                </a:cubicBezTo>
                <a:cubicBezTo>
                  <a:pt x="2514" y="954"/>
                  <a:pt x="2534" y="885"/>
                  <a:pt x="2512" y="819"/>
                </a:cubicBezTo>
                <a:cubicBezTo>
                  <a:pt x="2510" y="812"/>
                  <a:pt x="2470" y="788"/>
                  <a:pt x="2463" y="783"/>
                </a:cubicBezTo>
                <a:cubicBezTo>
                  <a:pt x="2444" y="722"/>
                  <a:pt x="2464" y="646"/>
                  <a:pt x="2475" y="583"/>
                </a:cubicBezTo>
                <a:cubicBezTo>
                  <a:pt x="2473" y="548"/>
                  <a:pt x="2476" y="513"/>
                  <a:pt x="2469" y="479"/>
                </a:cubicBezTo>
                <a:cubicBezTo>
                  <a:pt x="2468" y="472"/>
                  <a:pt x="2457" y="471"/>
                  <a:pt x="2451" y="467"/>
                </a:cubicBezTo>
                <a:cubicBezTo>
                  <a:pt x="2388" y="422"/>
                  <a:pt x="2429" y="428"/>
                  <a:pt x="2330" y="419"/>
                </a:cubicBezTo>
                <a:cubicBezTo>
                  <a:pt x="2312" y="364"/>
                  <a:pt x="2293" y="310"/>
                  <a:pt x="2275" y="255"/>
                </a:cubicBezTo>
                <a:cubicBezTo>
                  <a:pt x="2270" y="239"/>
                  <a:pt x="2255" y="223"/>
                  <a:pt x="2239" y="219"/>
                </a:cubicBezTo>
                <a:cubicBezTo>
                  <a:pt x="2180" y="205"/>
                  <a:pt x="2206" y="210"/>
                  <a:pt x="2160" y="201"/>
                </a:cubicBezTo>
                <a:cubicBezTo>
                  <a:pt x="2111" y="205"/>
                  <a:pt x="2073" y="190"/>
                  <a:pt x="2057" y="237"/>
                </a:cubicBezTo>
                <a:cubicBezTo>
                  <a:pt x="2025" y="231"/>
                  <a:pt x="1997" y="217"/>
                  <a:pt x="1966" y="207"/>
                </a:cubicBezTo>
                <a:cubicBezTo>
                  <a:pt x="1902" y="156"/>
                  <a:pt x="1979" y="212"/>
                  <a:pt x="1918" y="182"/>
                </a:cubicBezTo>
                <a:cubicBezTo>
                  <a:pt x="1846" y="146"/>
                  <a:pt x="1911" y="166"/>
                  <a:pt x="1857" y="152"/>
                </a:cubicBezTo>
                <a:cubicBezTo>
                  <a:pt x="1777" y="165"/>
                  <a:pt x="1699" y="155"/>
                  <a:pt x="1620" y="140"/>
                </a:cubicBezTo>
                <a:cubicBezTo>
                  <a:pt x="1584" y="149"/>
                  <a:pt x="1594" y="155"/>
                  <a:pt x="1578" y="188"/>
                </a:cubicBezTo>
                <a:cubicBezTo>
                  <a:pt x="1562" y="252"/>
                  <a:pt x="1573" y="238"/>
                  <a:pt x="1529" y="279"/>
                </a:cubicBezTo>
                <a:cubicBezTo>
                  <a:pt x="1406" y="264"/>
                  <a:pt x="1357" y="210"/>
                  <a:pt x="1251" y="158"/>
                </a:cubicBezTo>
                <a:cubicBezTo>
                  <a:pt x="1221" y="143"/>
                  <a:pt x="1190" y="137"/>
                  <a:pt x="1160" y="122"/>
                </a:cubicBezTo>
                <a:cubicBezTo>
                  <a:pt x="1136" y="110"/>
                  <a:pt x="1124" y="88"/>
                  <a:pt x="1105" y="73"/>
                </a:cubicBezTo>
                <a:cubicBezTo>
                  <a:pt x="1083" y="56"/>
                  <a:pt x="1037" y="35"/>
                  <a:pt x="1008" y="25"/>
                </a:cubicBezTo>
                <a:cubicBezTo>
                  <a:pt x="978" y="29"/>
                  <a:pt x="948" y="37"/>
                  <a:pt x="917" y="37"/>
                </a:cubicBezTo>
                <a:cubicBezTo>
                  <a:pt x="872" y="37"/>
                  <a:pt x="784" y="25"/>
                  <a:pt x="784" y="25"/>
                </a:cubicBezTo>
                <a:cubicBezTo>
                  <a:pt x="746" y="17"/>
                  <a:pt x="712" y="9"/>
                  <a:pt x="675" y="0"/>
                </a:cubicBezTo>
                <a:cubicBezTo>
                  <a:pt x="645" y="2"/>
                  <a:pt x="614" y="2"/>
                  <a:pt x="584" y="7"/>
                </a:cubicBezTo>
                <a:cubicBezTo>
                  <a:pt x="563" y="11"/>
                  <a:pt x="541" y="55"/>
                  <a:pt x="541" y="55"/>
                </a:cubicBezTo>
                <a:cubicBezTo>
                  <a:pt x="534" y="83"/>
                  <a:pt x="538" y="101"/>
                  <a:pt x="547" y="128"/>
                </a:cubicBezTo>
                <a:cubicBezTo>
                  <a:pt x="526" y="142"/>
                  <a:pt x="513" y="155"/>
                  <a:pt x="499" y="176"/>
                </a:cubicBezTo>
                <a:cubicBezTo>
                  <a:pt x="507" y="253"/>
                  <a:pt x="500" y="231"/>
                  <a:pt x="559" y="261"/>
                </a:cubicBezTo>
                <a:close/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0949" name="Oval 5"/>
          <p:cNvSpPr>
            <a:spLocks noChangeArrowheads="1"/>
          </p:cNvSpPr>
          <p:nvPr/>
        </p:nvSpPr>
        <p:spPr bwMode="auto">
          <a:xfrm>
            <a:off x="1143000" y="1981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0" name="Oval 6"/>
          <p:cNvSpPr>
            <a:spLocks noChangeArrowheads="1"/>
          </p:cNvSpPr>
          <p:nvPr/>
        </p:nvSpPr>
        <p:spPr bwMode="auto">
          <a:xfrm>
            <a:off x="990600" y="2514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1" name="Oval 7"/>
          <p:cNvSpPr>
            <a:spLocks noChangeArrowheads="1"/>
          </p:cNvSpPr>
          <p:nvPr/>
        </p:nvSpPr>
        <p:spPr bwMode="auto">
          <a:xfrm>
            <a:off x="609600" y="2743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52" name="Oval 8"/>
          <p:cNvSpPr>
            <a:spLocks noChangeArrowheads="1"/>
          </p:cNvSpPr>
          <p:nvPr/>
        </p:nvSpPr>
        <p:spPr bwMode="auto">
          <a:xfrm>
            <a:off x="914400" y="3124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3" name="Oval 9"/>
          <p:cNvSpPr>
            <a:spLocks noChangeArrowheads="1"/>
          </p:cNvSpPr>
          <p:nvPr/>
        </p:nvSpPr>
        <p:spPr bwMode="auto">
          <a:xfrm>
            <a:off x="1447800" y="2590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4" name="Oval 10"/>
          <p:cNvSpPr>
            <a:spLocks noChangeArrowheads="1"/>
          </p:cNvSpPr>
          <p:nvPr/>
        </p:nvSpPr>
        <p:spPr bwMode="auto">
          <a:xfrm>
            <a:off x="1752600" y="1981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5" name="Oval 11"/>
          <p:cNvSpPr>
            <a:spLocks noChangeArrowheads="1"/>
          </p:cNvSpPr>
          <p:nvPr/>
        </p:nvSpPr>
        <p:spPr bwMode="auto">
          <a:xfrm>
            <a:off x="2209800" y="1752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56" name="Oval 12"/>
          <p:cNvSpPr>
            <a:spLocks noChangeArrowheads="1"/>
          </p:cNvSpPr>
          <p:nvPr/>
        </p:nvSpPr>
        <p:spPr bwMode="auto">
          <a:xfrm>
            <a:off x="1295400" y="3581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57" name="Oval 13"/>
          <p:cNvSpPr>
            <a:spLocks noChangeArrowheads="1"/>
          </p:cNvSpPr>
          <p:nvPr/>
        </p:nvSpPr>
        <p:spPr bwMode="auto">
          <a:xfrm>
            <a:off x="1828800" y="2438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58" name="Oval 14"/>
          <p:cNvSpPr>
            <a:spLocks noChangeArrowheads="1"/>
          </p:cNvSpPr>
          <p:nvPr/>
        </p:nvSpPr>
        <p:spPr bwMode="auto">
          <a:xfrm>
            <a:off x="2819400" y="32766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59" name="Oval 15"/>
          <p:cNvSpPr>
            <a:spLocks noChangeArrowheads="1"/>
          </p:cNvSpPr>
          <p:nvPr/>
        </p:nvSpPr>
        <p:spPr bwMode="auto">
          <a:xfrm>
            <a:off x="3581400" y="3276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0" name="Oval 16"/>
          <p:cNvSpPr>
            <a:spLocks noChangeArrowheads="1"/>
          </p:cNvSpPr>
          <p:nvPr/>
        </p:nvSpPr>
        <p:spPr bwMode="auto">
          <a:xfrm>
            <a:off x="3581400" y="2743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1" name="Oval 17"/>
          <p:cNvSpPr>
            <a:spLocks noChangeArrowheads="1"/>
          </p:cNvSpPr>
          <p:nvPr/>
        </p:nvSpPr>
        <p:spPr bwMode="auto">
          <a:xfrm>
            <a:off x="3352800" y="1828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2" name="Oval 18"/>
          <p:cNvSpPr>
            <a:spLocks noChangeArrowheads="1"/>
          </p:cNvSpPr>
          <p:nvPr/>
        </p:nvSpPr>
        <p:spPr bwMode="auto">
          <a:xfrm>
            <a:off x="2743200" y="1981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3" name="Oval 19"/>
          <p:cNvSpPr>
            <a:spLocks noChangeArrowheads="1"/>
          </p:cNvSpPr>
          <p:nvPr/>
        </p:nvSpPr>
        <p:spPr bwMode="auto">
          <a:xfrm>
            <a:off x="2286000" y="22860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64" name="Oval 20"/>
          <p:cNvSpPr>
            <a:spLocks noChangeArrowheads="1"/>
          </p:cNvSpPr>
          <p:nvPr/>
        </p:nvSpPr>
        <p:spPr bwMode="auto">
          <a:xfrm>
            <a:off x="1447800" y="3124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5" name="Oval 21"/>
          <p:cNvSpPr>
            <a:spLocks noChangeArrowheads="1"/>
          </p:cNvSpPr>
          <p:nvPr/>
        </p:nvSpPr>
        <p:spPr bwMode="auto">
          <a:xfrm>
            <a:off x="1905000" y="3048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66" name="Oval 22"/>
          <p:cNvSpPr>
            <a:spLocks noChangeArrowheads="1"/>
          </p:cNvSpPr>
          <p:nvPr/>
        </p:nvSpPr>
        <p:spPr bwMode="auto">
          <a:xfrm>
            <a:off x="1828800" y="36576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7" name="Oval 23"/>
          <p:cNvSpPr>
            <a:spLocks noChangeArrowheads="1"/>
          </p:cNvSpPr>
          <p:nvPr/>
        </p:nvSpPr>
        <p:spPr bwMode="auto">
          <a:xfrm>
            <a:off x="2362200" y="2819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8" name="Oval 24"/>
          <p:cNvSpPr>
            <a:spLocks noChangeArrowheads="1"/>
          </p:cNvSpPr>
          <p:nvPr/>
        </p:nvSpPr>
        <p:spPr bwMode="auto">
          <a:xfrm>
            <a:off x="2819400" y="25146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69" name="Oval 25"/>
          <p:cNvSpPr>
            <a:spLocks noChangeArrowheads="1"/>
          </p:cNvSpPr>
          <p:nvPr/>
        </p:nvSpPr>
        <p:spPr bwMode="auto">
          <a:xfrm>
            <a:off x="3276600" y="2362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0" name="Oval 26"/>
          <p:cNvSpPr>
            <a:spLocks noChangeArrowheads="1"/>
          </p:cNvSpPr>
          <p:nvPr/>
        </p:nvSpPr>
        <p:spPr bwMode="auto">
          <a:xfrm>
            <a:off x="3124200" y="2895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1" name="Oval 27"/>
          <p:cNvSpPr>
            <a:spLocks noChangeArrowheads="1"/>
          </p:cNvSpPr>
          <p:nvPr/>
        </p:nvSpPr>
        <p:spPr bwMode="auto">
          <a:xfrm>
            <a:off x="2286000" y="34290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2" name="Oval 28"/>
          <p:cNvSpPr>
            <a:spLocks noChangeArrowheads="1"/>
          </p:cNvSpPr>
          <p:nvPr/>
        </p:nvSpPr>
        <p:spPr bwMode="auto">
          <a:xfrm>
            <a:off x="3048000" y="3733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3" name="Oval 29"/>
          <p:cNvSpPr>
            <a:spLocks noChangeArrowheads="1"/>
          </p:cNvSpPr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4" name="Oval 30"/>
          <p:cNvSpPr>
            <a:spLocks noChangeArrowheads="1"/>
          </p:cNvSpPr>
          <p:nvPr/>
        </p:nvSpPr>
        <p:spPr bwMode="auto">
          <a:xfrm>
            <a:off x="5638800" y="1905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75" name="Oval 31"/>
          <p:cNvSpPr>
            <a:spLocks noChangeArrowheads="1"/>
          </p:cNvSpPr>
          <p:nvPr/>
        </p:nvSpPr>
        <p:spPr bwMode="auto">
          <a:xfrm>
            <a:off x="5410200" y="2362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76" name="Oval 32"/>
          <p:cNvSpPr>
            <a:spLocks noChangeArrowheads="1"/>
          </p:cNvSpPr>
          <p:nvPr/>
        </p:nvSpPr>
        <p:spPr bwMode="auto">
          <a:xfrm>
            <a:off x="5029200" y="2590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77" name="Oval 33"/>
          <p:cNvSpPr>
            <a:spLocks noChangeArrowheads="1"/>
          </p:cNvSpPr>
          <p:nvPr/>
        </p:nvSpPr>
        <p:spPr bwMode="auto">
          <a:xfrm>
            <a:off x="5257800" y="3200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78" name="Oval 34"/>
          <p:cNvSpPr>
            <a:spLocks noChangeArrowheads="1"/>
          </p:cNvSpPr>
          <p:nvPr/>
        </p:nvSpPr>
        <p:spPr bwMode="auto">
          <a:xfrm>
            <a:off x="5943600" y="2514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79" name="Oval 35"/>
          <p:cNvSpPr>
            <a:spLocks noChangeArrowheads="1"/>
          </p:cNvSpPr>
          <p:nvPr/>
        </p:nvSpPr>
        <p:spPr bwMode="auto">
          <a:xfrm>
            <a:off x="5943600" y="15240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0" name="Oval 36"/>
          <p:cNvSpPr>
            <a:spLocks noChangeArrowheads="1"/>
          </p:cNvSpPr>
          <p:nvPr/>
        </p:nvSpPr>
        <p:spPr bwMode="auto">
          <a:xfrm>
            <a:off x="6629400" y="1600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1" name="Oval 37"/>
          <p:cNvSpPr>
            <a:spLocks noChangeArrowheads="1"/>
          </p:cNvSpPr>
          <p:nvPr/>
        </p:nvSpPr>
        <p:spPr bwMode="auto">
          <a:xfrm>
            <a:off x="5486400" y="3733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2" name="Oval 38"/>
          <p:cNvSpPr>
            <a:spLocks noChangeArrowheads="1"/>
          </p:cNvSpPr>
          <p:nvPr/>
        </p:nvSpPr>
        <p:spPr bwMode="auto">
          <a:xfrm>
            <a:off x="6172200" y="205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3" name="Oval 39"/>
          <p:cNvSpPr>
            <a:spLocks noChangeArrowheads="1"/>
          </p:cNvSpPr>
          <p:nvPr/>
        </p:nvSpPr>
        <p:spPr bwMode="auto">
          <a:xfrm>
            <a:off x="7086600" y="3124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4" name="Oval 40"/>
          <p:cNvSpPr>
            <a:spLocks noChangeArrowheads="1"/>
          </p:cNvSpPr>
          <p:nvPr/>
        </p:nvSpPr>
        <p:spPr bwMode="auto">
          <a:xfrm>
            <a:off x="7772400" y="31242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5" name="Oval 41"/>
          <p:cNvSpPr>
            <a:spLocks noChangeArrowheads="1"/>
          </p:cNvSpPr>
          <p:nvPr/>
        </p:nvSpPr>
        <p:spPr bwMode="auto">
          <a:xfrm>
            <a:off x="8077200" y="2667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6" name="Oval 42"/>
          <p:cNvSpPr>
            <a:spLocks noChangeArrowheads="1"/>
          </p:cNvSpPr>
          <p:nvPr/>
        </p:nvSpPr>
        <p:spPr bwMode="auto">
          <a:xfrm>
            <a:off x="7696200" y="18288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87" name="Oval 43"/>
          <p:cNvSpPr>
            <a:spLocks noChangeArrowheads="1"/>
          </p:cNvSpPr>
          <p:nvPr/>
        </p:nvSpPr>
        <p:spPr bwMode="auto">
          <a:xfrm>
            <a:off x="7162800" y="1828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88" name="Oval 44"/>
          <p:cNvSpPr>
            <a:spLocks noChangeArrowheads="1"/>
          </p:cNvSpPr>
          <p:nvPr/>
        </p:nvSpPr>
        <p:spPr bwMode="auto">
          <a:xfrm>
            <a:off x="6705600" y="2133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89" name="Oval 45"/>
          <p:cNvSpPr>
            <a:spLocks noChangeArrowheads="1"/>
          </p:cNvSpPr>
          <p:nvPr/>
        </p:nvSpPr>
        <p:spPr bwMode="auto">
          <a:xfrm>
            <a:off x="5715000" y="2971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0" name="Oval 46"/>
          <p:cNvSpPr>
            <a:spLocks noChangeArrowheads="1"/>
          </p:cNvSpPr>
          <p:nvPr/>
        </p:nvSpPr>
        <p:spPr bwMode="auto">
          <a:xfrm>
            <a:off x="6324600" y="28956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1" name="Oval 47"/>
          <p:cNvSpPr>
            <a:spLocks noChangeArrowheads="1"/>
          </p:cNvSpPr>
          <p:nvPr/>
        </p:nvSpPr>
        <p:spPr bwMode="auto">
          <a:xfrm>
            <a:off x="6019800" y="3581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92" name="Oval 48"/>
          <p:cNvSpPr>
            <a:spLocks noChangeArrowheads="1"/>
          </p:cNvSpPr>
          <p:nvPr/>
        </p:nvSpPr>
        <p:spPr bwMode="auto">
          <a:xfrm>
            <a:off x="6781800" y="26670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93" name="Oval 49"/>
          <p:cNvSpPr>
            <a:spLocks noChangeArrowheads="1"/>
          </p:cNvSpPr>
          <p:nvPr/>
        </p:nvSpPr>
        <p:spPr bwMode="auto">
          <a:xfrm>
            <a:off x="7543800" y="22860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4" name="Oval 50"/>
          <p:cNvSpPr>
            <a:spLocks noChangeArrowheads="1"/>
          </p:cNvSpPr>
          <p:nvPr/>
        </p:nvSpPr>
        <p:spPr bwMode="auto">
          <a:xfrm>
            <a:off x="8077200" y="21336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5" name="Oval 51"/>
          <p:cNvSpPr>
            <a:spLocks noChangeArrowheads="1"/>
          </p:cNvSpPr>
          <p:nvPr/>
        </p:nvSpPr>
        <p:spPr bwMode="auto">
          <a:xfrm>
            <a:off x="7391400" y="27432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6" name="Oval 52"/>
          <p:cNvSpPr>
            <a:spLocks noChangeArrowheads="1"/>
          </p:cNvSpPr>
          <p:nvPr/>
        </p:nvSpPr>
        <p:spPr bwMode="auto">
          <a:xfrm>
            <a:off x="6553200" y="33528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0997" name="Oval 53"/>
          <p:cNvSpPr>
            <a:spLocks noChangeArrowheads="1"/>
          </p:cNvSpPr>
          <p:nvPr/>
        </p:nvSpPr>
        <p:spPr bwMode="auto">
          <a:xfrm>
            <a:off x="7467600" y="3581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0998" name="Oval 54"/>
          <p:cNvSpPr>
            <a:spLocks noChangeArrowheads="1"/>
          </p:cNvSpPr>
          <p:nvPr/>
        </p:nvSpPr>
        <p:spPr bwMode="auto">
          <a:xfrm>
            <a:off x="6858000" y="38100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84023" name="Text Box 55"/>
          <p:cNvSpPr txBox="1">
            <a:spLocks noChangeArrowheads="1"/>
          </p:cNvSpPr>
          <p:nvPr/>
        </p:nvSpPr>
        <p:spPr bwMode="auto">
          <a:xfrm>
            <a:off x="1447800" y="914400"/>
            <a:ext cx="644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/>
              <a:t>Population 1				     Population 2</a:t>
            </a:r>
          </a:p>
        </p:txBody>
      </p:sp>
      <p:sp>
        <p:nvSpPr>
          <p:cNvPr id="211000" name="Text Box 56"/>
          <p:cNvSpPr txBox="1">
            <a:spLocks noChangeArrowheads="1"/>
          </p:cNvSpPr>
          <p:nvPr/>
        </p:nvSpPr>
        <p:spPr bwMode="auto">
          <a:xfrm>
            <a:off x="1600200" y="6172200"/>
            <a:ext cx="594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/>
              <a:t>    Cases				    Controls</a:t>
            </a:r>
          </a:p>
        </p:txBody>
      </p:sp>
      <p:grpSp>
        <p:nvGrpSpPr>
          <p:cNvPr id="211001" name="Group 57"/>
          <p:cNvGrpSpPr>
            <a:grpSpLocks/>
          </p:cNvGrpSpPr>
          <p:nvPr/>
        </p:nvGrpSpPr>
        <p:grpSpPr bwMode="auto">
          <a:xfrm>
            <a:off x="1676400" y="4800600"/>
            <a:ext cx="6096000" cy="366713"/>
            <a:chOff x="960" y="3078"/>
            <a:chExt cx="3840" cy="231"/>
          </a:xfrm>
        </p:grpSpPr>
        <p:sp>
          <p:nvSpPr>
            <p:cNvPr id="84052" name="Text Box 58"/>
            <p:cNvSpPr txBox="1">
              <a:spLocks noChangeArrowheads="1"/>
            </p:cNvSpPr>
            <p:nvPr/>
          </p:nvSpPr>
          <p:spPr bwMode="auto">
            <a:xfrm>
              <a:off x="960" y="3078"/>
              <a:ext cx="36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Diseased = Shaded:        ; Non-Disease = Non-Shaded:</a:t>
              </a:r>
            </a:p>
          </p:txBody>
        </p:sp>
        <p:sp>
          <p:nvSpPr>
            <p:cNvPr id="84053" name="Oval 59"/>
            <p:cNvSpPr>
              <a:spLocks noChangeArrowheads="1"/>
            </p:cNvSpPr>
            <p:nvPr/>
          </p:nvSpPr>
          <p:spPr bwMode="auto">
            <a:xfrm>
              <a:off x="2400" y="3098"/>
              <a:ext cx="192" cy="19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84054" name="Oval 60"/>
            <p:cNvSpPr>
              <a:spLocks noChangeArrowheads="1"/>
            </p:cNvSpPr>
            <p:nvPr/>
          </p:nvSpPr>
          <p:spPr bwMode="auto">
            <a:xfrm>
              <a:off x="4608" y="3098"/>
              <a:ext cx="192" cy="19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211005" name="Text Box 61"/>
          <p:cNvSpPr txBox="1">
            <a:spLocks noChangeArrowheads="1"/>
          </p:cNvSpPr>
          <p:nvPr/>
        </p:nvSpPr>
        <p:spPr bwMode="auto">
          <a:xfrm>
            <a:off x="1447800" y="5334000"/>
            <a:ext cx="656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Differential frequency of the +/- alleles between the populations</a:t>
            </a:r>
          </a:p>
        </p:txBody>
      </p:sp>
      <p:sp>
        <p:nvSpPr>
          <p:cNvPr id="211006" name="Oval 62"/>
          <p:cNvSpPr>
            <a:spLocks noChangeArrowheads="1"/>
          </p:cNvSpPr>
          <p:nvPr/>
        </p:nvSpPr>
        <p:spPr bwMode="auto">
          <a:xfrm>
            <a:off x="7620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07" name="Oval 63"/>
          <p:cNvSpPr>
            <a:spLocks noChangeArrowheads="1"/>
          </p:cNvSpPr>
          <p:nvPr/>
        </p:nvSpPr>
        <p:spPr bwMode="auto">
          <a:xfrm>
            <a:off x="12954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08" name="Oval 64"/>
          <p:cNvSpPr>
            <a:spLocks noChangeArrowheads="1"/>
          </p:cNvSpPr>
          <p:nvPr/>
        </p:nvSpPr>
        <p:spPr bwMode="auto">
          <a:xfrm>
            <a:off x="18288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09" name="Oval 65"/>
          <p:cNvSpPr>
            <a:spLocks noChangeArrowheads="1"/>
          </p:cNvSpPr>
          <p:nvPr/>
        </p:nvSpPr>
        <p:spPr bwMode="auto">
          <a:xfrm>
            <a:off x="23622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10" name="Oval 66"/>
          <p:cNvSpPr>
            <a:spLocks noChangeArrowheads="1"/>
          </p:cNvSpPr>
          <p:nvPr/>
        </p:nvSpPr>
        <p:spPr bwMode="auto">
          <a:xfrm>
            <a:off x="28956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11" name="Oval 67"/>
          <p:cNvSpPr>
            <a:spLocks noChangeArrowheads="1"/>
          </p:cNvSpPr>
          <p:nvPr/>
        </p:nvSpPr>
        <p:spPr bwMode="auto">
          <a:xfrm>
            <a:off x="3429000" y="5867400"/>
            <a:ext cx="304800" cy="30480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211012" name="Oval 68"/>
          <p:cNvSpPr>
            <a:spLocks noChangeArrowheads="1"/>
          </p:cNvSpPr>
          <p:nvPr/>
        </p:nvSpPr>
        <p:spPr bwMode="auto">
          <a:xfrm>
            <a:off x="54102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3" name="Oval 69"/>
          <p:cNvSpPr>
            <a:spLocks noChangeArrowheads="1"/>
          </p:cNvSpPr>
          <p:nvPr/>
        </p:nvSpPr>
        <p:spPr bwMode="auto">
          <a:xfrm>
            <a:off x="59436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4" name="Oval 70"/>
          <p:cNvSpPr>
            <a:spLocks noChangeArrowheads="1"/>
          </p:cNvSpPr>
          <p:nvPr/>
        </p:nvSpPr>
        <p:spPr bwMode="auto">
          <a:xfrm>
            <a:off x="64770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5" name="Oval 71"/>
          <p:cNvSpPr>
            <a:spLocks noChangeArrowheads="1"/>
          </p:cNvSpPr>
          <p:nvPr/>
        </p:nvSpPr>
        <p:spPr bwMode="auto">
          <a:xfrm>
            <a:off x="70104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6" name="Oval 72"/>
          <p:cNvSpPr>
            <a:spLocks noChangeArrowheads="1"/>
          </p:cNvSpPr>
          <p:nvPr/>
        </p:nvSpPr>
        <p:spPr bwMode="auto">
          <a:xfrm>
            <a:off x="75438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7" name="Oval 73"/>
          <p:cNvSpPr>
            <a:spLocks noChangeArrowheads="1"/>
          </p:cNvSpPr>
          <p:nvPr/>
        </p:nvSpPr>
        <p:spPr bwMode="auto">
          <a:xfrm>
            <a:off x="8077200" y="5867400"/>
            <a:ext cx="304800" cy="304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211018" name="Line 74"/>
          <p:cNvSpPr>
            <a:spLocks noChangeShapeType="1"/>
          </p:cNvSpPr>
          <p:nvPr/>
        </p:nvSpPr>
        <p:spPr bwMode="auto">
          <a:xfrm flipH="1">
            <a:off x="914400" y="2286000"/>
            <a:ext cx="381000" cy="3581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19" name="Line 75"/>
          <p:cNvSpPr>
            <a:spLocks noChangeShapeType="1"/>
          </p:cNvSpPr>
          <p:nvPr/>
        </p:nvSpPr>
        <p:spPr bwMode="auto">
          <a:xfrm flipH="1">
            <a:off x="1447800" y="3429000"/>
            <a:ext cx="1524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0" name="Line 76"/>
          <p:cNvSpPr>
            <a:spLocks noChangeShapeType="1"/>
          </p:cNvSpPr>
          <p:nvPr/>
        </p:nvSpPr>
        <p:spPr bwMode="auto">
          <a:xfrm>
            <a:off x="1981200" y="27432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1" name="Line 77"/>
          <p:cNvSpPr>
            <a:spLocks noChangeShapeType="1"/>
          </p:cNvSpPr>
          <p:nvPr/>
        </p:nvSpPr>
        <p:spPr bwMode="auto">
          <a:xfrm>
            <a:off x="2438400" y="3733800"/>
            <a:ext cx="762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2" name="Line 78"/>
          <p:cNvSpPr>
            <a:spLocks noChangeShapeType="1"/>
          </p:cNvSpPr>
          <p:nvPr/>
        </p:nvSpPr>
        <p:spPr bwMode="auto">
          <a:xfrm>
            <a:off x="2971800" y="2819400"/>
            <a:ext cx="7620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3" name="Line 79"/>
          <p:cNvSpPr>
            <a:spLocks noChangeShapeType="1"/>
          </p:cNvSpPr>
          <p:nvPr/>
        </p:nvSpPr>
        <p:spPr bwMode="auto">
          <a:xfrm flipH="1">
            <a:off x="3581400" y="3048000"/>
            <a:ext cx="1524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4" name="Line 80"/>
          <p:cNvSpPr>
            <a:spLocks noChangeShapeType="1"/>
          </p:cNvSpPr>
          <p:nvPr/>
        </p:nvSpPr>
        <p:spPr bwMode="auto">
          <a:xfrm>
            <a:off x="5181600" y="2895600"/>
            <a:ext cx="3810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5" name="Line 81"/>
          <p:cNvSpPr>
            <a:spLocks noChangeShapeType="1"/>
          </p:cNvSpPr>
          <p:nvPr/>
        </p:nvSpPr>
        <p:spPr bwMode="auto">
          <a:xfrm>
            <a:off x="5867400" y="3276600"/>
            <a:ext cx="228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6" name="Line 82"/>
          <p:cNvSpPr>
            <a:spLocks noChangeShapeType="1"/>
          </p:cNvSpPr>
          <p:nvPr/>
        </p:nvSpPr>
        <p:spPr bwMode="auto">
          <a:xfrm>
            <a:off x="6096000" y="2819400"/>
            <a:ext cx="533400" cy="3048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7" name="Line 83"/>
          <p:cNvSpPr>
            <a:spLocks noChangeShapeType="1"/>
          </p:cNvSpPr>
          <p:nvPr/>
        </p:nvSpPr>
        <p:spPr bwMode="auto">
          <a:xfrm>
            <a:off x="6705600" y="3657600"/>
            <a:ext cx="3810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8" name="Line 84"/>
          <p:cNvSpPr>
            <a:spLocks noChangeShapeType="1"/>
          </p:cNvSpPr>
          <p:nvPr/>
        </p:nvSpPr>
        <p:spPr bwMode="auto">
          <a:xfrm>
            <a:off x="7543800" y="3048000"/>
            <a:ext cx="152400" cy="281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29" name="Line 85"/>
          <p:cNvSpPr>
            <a:spLocks noChangeShapeType="1"/>
          </p:cNvSpPr>
          <p:nvPr/>
        </p:nvSpPr>
        <p:spPr bwMode="auto">
          <a:xfrm>
            <a:off x="8229600" y="29718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1030" name="Text Box 86"/>
          <p:cNvSpPr txBox="1">
            <a:spLocks noChangeArrowheads="1"/>
          </p:cNvSpPr>
          <p:nvPr/>
        </p:nvSpPr>
        <p:spPr bwMode="auto">
          <a:xfrm>
            <a:off x="2590800" y="6172200"/>
            <a:ext cx="573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/>
              <a:t>(+: 6/6)                                                                (+: 0/6)</a:t>
            </a:r>
          </a:p>
        </p:txBody>
      </p:sp>
    </p:spTree>
    <p:extLst>
      <p:ext uri="{BB962C8B-B14F-4D97-AF65-F5344CB8AC3E}">
        <p14:creationId xmlns:p14="http://schemas.microsoft.com/office/powerpoint/2010/main" val="237269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9" grpId="0" animBg="1"/>
      <p:bldP spid="210950" grpId="0" animBg="1"/>
      <p:bldP spid="210951" grpId="0" animBg="1"/>
      <p:bldP spid="210952" grpId="0" animBg="1"/>
      <p:bldP spid="210953" grpId="0" animBg="1"/>
      <p:bldP spid="210954" grpId="0" animBg="1"/>
      <p:bldP spid="210955" grpId="0" animBg="1"/>
      <p:bldP spid="210956" grpId="0" animBg="1"/>
      <p:bldP spid="210957" grpId="0" animBg="1"/>
      <p:bldP spid="210958" grpId="0" animBg="1"/>
      <p:bldP spid="210959" grpId="0" animBg="1"/>
      <p:bldP spid="210960" grpId="0" animBg="1"/>
      <p:bldP spid="210961" grpId="0" animBg="1"/>
      <p:bldP spid="210962" grpId="0" animBg="1"/>
      <p:bldP spid="210963" grpId="0" animBg="1"/>
      <p:bldP spid="210964" grpId="0" animBg="1"/>
      <p:bldP spid="210965" grpId="0" animBg="1"/>
      <p:bldP spid="210966" grpId="0" animBg="1"/>
      <p:bldP spid="210967" grpId="0" animBg="1"/>
      <p:bldP spid="210968" grpId="0" animBg="1"/>
      <p:bldP spid="210969" grpId="0" animBg="1"/>
      <p:bldP spid="210970" grpId="0" animBg="1"/>
      <p:bldP spid="210971" grpId="0" animBg="1"/>
      <p:bldP spid="210972" grpId="0" animBg="1"/>
      <p:bldP spid="210973" grpId="0" animBg="1"/>
      <p:bldP spid="210974" grpId="0" animBg="1"/>
      <p:bldP spid="210975" grpId="0" animBg="1"/>
      <p:bldP spid="210976" grpId="0" animBg="1"/>
      <p:bldP spid="210977" grpId="0" animBg="1"/>
      <p:bldP spid="210978" grpId="0" animBg="1"/>
      <p:bldP spid="210979" grpId="0" animBg="1"/>
      <p:bldP spid="210980" grpId="0" animBg="1"/>
      <p:bldP spid="210981" grpId="0" animBg="1"/>
      <p:bldP spid="210982" grpId="0" animBg="1"/>
      <p:bldP spid="210983" grpId="0" animBg="1"/>
      <p:bldP spid="210984" grpId="0" animBg="1"/>
      <p:bldP spid="210985" grpId="0" animBg="1"/>
      <p:bldP spid="210986" grpId="0" animBg="1"/>
      <p:bldP spid="210987" grpId="0" animBg="1"/>
      <p:bldP spid="210988" grpId="0" animBg="1"/>
      <p:bldP spid="210989" grpId="0" animBg="1"/>
      <p:bldP spid="210990" grpId="0" animBg="1"/>
      <p:bldP spid="210991" grpId="0" animBg="1"/>
      <p:bldP spid="210992" grpId="0" animBg="1"/>
      <p:bldP spid="210993" grpId="0" animBg="1"/>
      <p:bldP spid="210994" grpId="0" animBg="1"/>
      <p:bldP spid="210995" grpId="0" animBg="1"/>
      <p:bldP spid="210996" grpId="0" animBg="1"/>
      <p:bldP spid="210997" grpId="0" animBg="1"/>
      <p:bldP spid="210998" grpId="0" animBg="1"/>
      <p:bldP spid="211000" grpId="0"/>
      <p:bldP spid="211005" grpId="0"/>
      <p:bldP spid="211005" grpId="1"/>
      <p:bldP spid="211006" grpId="0" animBg="1"/>
      <p:bldP spid="211007" grpId="0" animBg="1"/>
      <p:bldP spid="211008" grpId="0" animBg="1"/>
      <p:bldP spid="211009" grpId="0" animBg="1"/>
      <p:bldP spid="211010" grpId="0" animBg="1"/>
      <p:bldP spid="211011" grpId="0" animBg="1"/>
      <p:bldP spid="211012" grpId="0" animBg="1"/>
      <p:bldP spid="211013" grpId="0" animBg="1"/>
      <p:bldP spid="211014" grpId="0" animBg="1"/>
      <p:bldP spid="211015" grpId="0" animBg="1"/>
      <p:bldP spid="211016" grpId="0" animBg="1"/>
      <p:bldP spid="211017" grpId="0" animBg="1"/>
      <p:bldP spid="211018" grpId="0" animBg="1"/>
      <p:bldP spid="211018" grpId="1" animBg="1"/>
      <p:bldP spid="211019" grpId="0" animBg="1"/>
      <p:bldP spid="211019" grpId="1" animBg="1"/>
      <p:bldP spid="211020" grpId="0" animBg="1"/>
      <p:bldP spid="211020" grpId="1" animBg="1"/>
      <p:bldP spid="211021" grpId="0" animBg="1"/>
      <p:bldP spid="211021" grpId="1" animBg="1"/>
      <p:bldP spid="211022" grpId="0" animBg="1"/>
      <p:bldP spid="211022" grpId="1" animBg="1"/>
      <p:bldP spid="211023" grpId="0" animBg="1"/>
      <p:bldP spid="211023" grpId="1" animBg="1"/>
      <p:bldP spid="211024" grpId="0" animBg="1"/>
      <p:bldP spid="211024" grpId="1" animBg="1"/>
      <p:bldP spid="211025" grpId="0" animBg="1"/>
      <p:bldP spid="211025" grpId="1" animBg="1"/>
      <p:bldP spid="211026" grpId="0" animBg="1"/>
      <p:bldP spid="211026" grpId="1" animBg="1"/>
      <p:bldP spid="211027" grpId="0" animBg="1"/>
      <p:bldP spid="211027" grpId="1" animBg="1"/>
      <p:bldP spid="211028" grpId="0" animBg="1"/>
      <p:bldP spid="211028" grpId="1" animBg="1"/>
      <p:bldP spid="211029" grpId="0" animBg="1"/>
      <p:bldP spid="211029" grpId="1" animBg="1"/>
      <p:bldP spid="2110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219200" y="381000"/>
            <a:ext cx="664887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latin typeface="+mn-lt"/>
              </a:rPr>
              <a:t>The Transmission Disequilibrium Test (TDT) 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914400" y="1524000"/>
            <a:ext cx="1219200" cy="1295400"/>
            <a:chOff x="576" y="1152"/>
            <a:chExt cx="768" cy="816"/>
          </a:xfrm>
        </p:grpSpPr>
        <p:sp>
          <p:nvSpPr>
            <p:cNvPr id="30730" name="Oval 4"/>
            <p:cNvSpPr>
              <a:spLocks noChangeArrowheads="1"/>
            </p:cNvSpPr>
            <p:nvPr/>
          </p:nvSpPr>
          <p:spPr bwMode="auto">
            <a:xfrm>
              <a:off x="576" y="1152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731" name="Rectangle 5"/>
            <p:cNvSpPr>
              <a:spLocks noChangeArrowheads="1"/>
            </p:cNvSpPr>
            <p:nvPr/>
          </p:nvSpPr>
          <p:spPr bwMode="auto">
            <a:xfrm>
              <a:off x="1056" y="1152"/>
              <a:ext cx="2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732" name="Line 6"/>
            <p:cNvSpPr>
              <a:spLocks noChangeShapeType="1"/>
            </p:cNvSpPr>
            <p:nvPr/>
          </p:nvSpPr>
          <p:spPr bwMode="auto">
            <a:xfrm>
              <a:off x="864" y="12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3" name="Line 7"/>
            <p:cNvSpPr>
              <a:spLocks noChangeShapeType="1"/>
            </p:cNvSpPr>
            <p:nvPr/>
          </p:nvSpPr>
          <p:spPr bwMode="auto">
            <a:xfrm>
              <a:off x="960" y="12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4" name="Oval 8"/>
            <p:cNvSpPr>
              <a:spLocks noChangeArrowheads="1"/>
            </p:cNvSpPr>
            <p:nvPr/>
          </p:nvSpPr>
          <p:spPr bwMode="auto">
            <a:xfrm>
              <a:off x="816" y="1680"/>
              <a:ext cx="288" cy="28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30724" name="Text Box 9"/>
          <p:cNvSpPr txBox="1">
            <a:spLocks noChangeArrowheads="1"/>
          </p:cNvSpPr>
          <p:nvPr/>
        </p:nvSpPr>
        <p:spPr bwMode="auto">
          <a:xfrm>
            <a:off x="381000" y="15240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TA</a:t>
            </a:r>
          </a:p>
        </p:txBody>
      </p:sp>
      <p:sp>
        <p:nvSpPr>
          <p:cNvPr id="30725" name="Text Box 10"/>
          <p:cNvSpPr txBox="1">
            <a:spLocks noChangeArrowheads="1"/>
          </p:cNvSpPr>
          <p:nvPr/>
        </p:nvSpPr>
        <p:spPr bwMode="auto">
          <a:xfrm>
            <a:off x="2133600" y="1524000"/>
            <a:ext cx="48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AA</a:t>
            </a:r>
          </a:p>
        </p:txBody>
      </p:sp>
      <p:sp>
        <p:nvSpPr>
          <p:cNvPr id="30726" name="Text Box 11"/>
          <p:cNvSpPr txBox="1">
            <a:spLocks noChangeArrowheads="1"/>
          </p:cNvSpPr>
          <p:nvPr/>
        </p:nvSpPr>
        <p:spPr bwMode="auto">
          <a:xfrm>
            <a:off x="1295400" y="30480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/>
              <a:t>TA</a:t>
            </a:r>
          </a:p>
        </p:txBody>
      </p:sp>
      <p:sp>
        <p:nvSpPr>
          <p:cNvPr id="106508" name="Line 12"/>
          <p:cNvSpPr>
            <a:spLocks noChangeShapeType="1"/>
          </p:cNvSpPr>
          <p:nvPr/>
        </p:nvSpPr>
        <p:spPr bwMode="auto">
          <a:xfrm>
            <a:off x="609600" y="1905000"/>
            <a:ext cx="838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Text Box 13"/>
          <p:cNvSpPr txBox="1">
            <a:spLocks noChangeArrowheads="1"/>
          </p:cNvSpPr>
          <p:nvPr/>
        </p:nvSpPr>
        <p:spPr bwMode="auto">
          <a:xfrm>
            <a:off x="2895600" y="1524000"/>
            <a:ext cx="59436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The TDT tests the frequency with which a particular allele is transmitted to an affected offspring from a heterozygous parent (normally 50% probability)</a:t>
            </a:r>
          </a:p>
          <a:p>
            <a:pPr algn="just" eaLnBrk="1" hangingPunct="1">
              <a:buFontTx/>
              <a:buChar char="•"/>
            </a:pPr>
            <a:endParaRPr lang="en-US" altLang="en-US"/>
          </a:p>
          <a:p>
            <a:pPr algn="just" eaLnBrk="1" hangingPunct="1">
              <a:buFontTx/>
              <a:buChar char="•"/>
            </a:pPr>
            <a:r>
              <a:rPr lang="en-US" altLang="en-US"/>
              <a:t> The TDT requires no control group (the untransmitted allele is thus the ‘control’)</a:t>
            </a:r>
          </a:p>
        </p:txBody>
      </p:sp>
      <p:sp>
        <p:nvSpPr>
          <p:cNvPr id="30729" name="Text Box 14"/>
          <p:cNvSpPr txBox="1">
            <a:spLocks noChangeArrowheads="1"/>
          </p:cNvSpPr>
          <p:nvPr/>
        </p:nvSpPr>
        <p:spPr bwMode="auto">
          <a:xfrm>
            <a:off x="304800" y="3886200"/>
            <a:ext cx="85344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By not requiring a control group, the TDT avoids the problem of stratification for genetic association studies</a:t>
            </a:r>
          </a:p>
          <a:p>
            <a:pPr algn="just" eaLnBrk="1" hangingPunct="1">
              <a:buFontTx/>
              <a:buChar char="•"/>
            </a:pPr>
            <a:endParaRPr lang="en-US" altLang="en-US"/>
          </a:p>
          <a:p>
            <a:pPr algn="just" eaLnBrk="1" hangingPunct="1">
              <a:buFontTx/>
              <a:buChar char="•"/>
            </a:pPr>
            <a:r>
              <a:rPr lang="en-US" altLang="en-US"/>
              <a:t> In addition, the TDT avoids the need to identify appropriate controls</a:t>
            </a:r>
          </a:p>
          <a:p>
            <a:pPr algn="just" eaLnBrk="1" hangingPunct="1">
              <a:buFontTx/>
              <a:buChar char="•"/>
            </a:pPr>
            <a:endParaRPr lang="en-US" altLang="en-US"/>
          </a:p>
          <a:p>
            <a:pPr algn="just" eaLnBrk="1" hangingPunct="1">
              <a:buFontTx/>
              <a:buChar char="•"/>
            </a:pPr>
            <a:r>
              <a:rPr lang="en-US" altLang="en-US"/>
              <a:t> However, the TDT does not easily accommodate epidemiologic investigations involving multiple genetic and non-genetic factors or interactions</a:t>
            </a:r>
          </a:p>
        </p:txBody>
      </p:sp>
    </p:spTree>
    <p:extLst>
      <p:ext uri="{BB962C8B-B14F-4D97-AF65-F5344CB8AC3E}">
        <p14:creationId xmlns:p14="http://schemas.microsoft.com/office/powerpoint/2010/main" val="412219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905000" y="457200"/>
            <a:ext cx="5243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400" b="1" dirty="0">
                <a:cs typeface="Arial" pitchFamily="34" charset="0"/>
              </a:rPr>
              <a:t>Stratification: No Longer an Issue?</a:t>
            </a: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381000" y="1295400"/>
            <a:ext cx="853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One can genotype the individuals in an association analysis at many, many loci. The genotype information can then be used to essentially ‘cluster’ the individuals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381000" y="2286000"/>
            <a:ext cx="853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The resulting cluster group memberships can then be used as ‘covariates’ in a genetic association analysis to control for potential stratification or heterogeneity</a:t>
            </a: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381000" y="3276600"/>
            <a:ext cx="853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Alternatively, to control for heterogeneity, one might consider sampling from an isolated population with a restricted gene pool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381000" y="4267200"/>
            <a:ext cx="8534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/>
              <a:t> The use of cluster membership as covariates is akin to standard epidemiologic practice of controlling for confounders, such as race, although the practice of using race as a surrogate for genetic background is problematic due to </a:t>
            </a:r>
            <a:r>
              <a:rPr lang="en-US" altLang="en-US" i="1"/>
              <a:t>admixture</a:t>
            </a: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381000" y="5486400"/>
            <a:ext cx="853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en-US" altLang="en-US" dirty="0"/>
              <a:t> Admixture (i.e., the mating of individuals from different populations) can be accommodated via ‘Ancestry Informative Markers’ or ‘AIMs’</a:t>
            </a:r>
            <a:endParaRPr lang="en-US" alt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866268"/>
      </p:ext>
    </p:extLst>
  </p:cSld>
  <p:clrMapOvr>
    <a:masterClrMapping/>
  </p:clrMapOvr>
  <p:transition xmlns:p14="http://schemas.microsoft.com/office/powerpoint/2010/main" advTm="10920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  <p:bldP spid="108548" grpId="0"/>
      <p:bldP spid="108549" grpId="0"/>
      <p:bldP spid="108550" grpId="0"/>
      <p:bldP spid="1085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881012" y="381000"/>
            <a:ext cx="732482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latin typeface="+mn-lt"/>
                <a:cs typeface="Arial" pitchFamily="34" charset="0"/>
              </a:rPr>
              <a:t>Example Methods Used to Sort Out the Genetic </a:t>
            </a:r>
          </a:p>
          <a:p>
            <a:pPr algn="ctr" eaLnBrk="1" hangingPunct="1"/>
            <a:r>
              <a:rPr lang="en-US" altLang="en-US" sz="2800" b="1" dirty="0">
                <a:latin typeface="+mn-lt"/>
                <a:cs typeface="Arial" pitchFamily="34" charset="0"/>
              </a:rPr>
              <a:t>Backgrounds of Individuals in a Sample</a:t>
            </a: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905000"/>
            <a:ext cx="3935413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2667000"/>
            <a:ext cx="3810000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52800"/>
            <a:ext cx="3060700" cy="283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0386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2743200"/>
            <a:ext cx="19335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60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048000"/>
            <a:ext cx="25939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568853"/>
      </p:ext>
    </p:extLst>
  </p:cSld>
  <p:clrMapOvr>
    <a:masterClrMapping/>
  </p:clrMapOvr>
  <p:transition xmlns:p14="http://schemas.microsoft.com/office/powerpoint/2010/main" advTm="657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5400" y="6466840"/>
            <a:ext cx="388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Rare Genomics </a:t>
            </a:r>
            <a:r>
              <a:rPr lang="en-US" sz="1400" dirty="0" smtClean="0"/>
              <a:t>Institute: </a:t>
            </a:r>
            <a:r>
              <a:rPr lang="en-US" sz="1400" dirty="0" smtClean="0">
                <a:hlinkClick r:id="rId2"/>
              </a:rPr>
              <a:t>www.RareGenomics.org</a:t>
            </a:r>
            <a:r>
              <a:rPr lang="en-US" sz="1400" dirty="0" smtClean="0"/>
              <a:t>  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640553" y="809860"/>
            <a:ext cx="2843213" cy="2453292"/>
            <a:chOff x="228600" y="304800"/>
            <a:chExt cx="2843213" cy="245329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04800"/>
              <a:ext cx="2843213" cy="210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5" y="2514600"/>
              <a:ext cx="2833688" cy="243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099560" y="776411"/>
            <a:ext cx="4194527" cy="2512141"/>
            <a:chOff x="3926840" y="258370"/>
            <a:chExt cx="4226560" cy="247418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840" y="258370"/>
              <a:ext cx="4226560" cy="218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514600"/>
              <a:ext cx="3175000" cy="217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81253" y="3489169"/>
            <a:ext cx="3648075" cy="2838990"/>
            <a:chOff x="238124" y="3048000"/>
            <a:chExt cx="3648075" cy="283899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4" y="3048000"/>
              <a:ext cx="3648075" cy="2523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51" y="5650674"/>
              <a:ext cx="3281019" cy="236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960099" y="3489169"/>
            <a:ext cx="1880039" cy="2817251"/>
            <a:chOff x="6934200" y="2997900"/>
            <a:chExt cx="1880039" cy="2817251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2997900"/>
              <a:ext cx="1880039" cy="2624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467" y="5644184"/>
              <a:ext cx="1862772" cy="170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989052" y="3512509"/>
            <a:ext cx="2872143" cy="2721270"/>
            <a:chOff x="4048759" y="3441107"/>
            <a:chExt cx="2590801" cy="2384620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4960" y="3441107"/>
              <a:ext cx="2438400" cy="2170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8759" y="5665864"/>
              <a:ext cx="2590801" cy="15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838200" y="152400"/>
            <a:ext cx="7455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pitchFamily="34" charset="0"/>
                <a:cs typeface="Arial" pitchFamily="34" charset="0"/>
              </a:rPr>
              <a:t>Idiopathic Diseases: Genomics Can Help…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61194" y="3429000"/>
            <a:ext cx="2130405" cy="2899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363551" y="2883445"/>
            <a:ext cx="1183280" cy="3401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73179" y="3457900"/>
            <a:ext cx="1183280" cy="1799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61050" y="2408562"/>
            <a:ext cx="5124450" cy="3160713"/>
            <a:chOff x="3864802" y="3522504"/>
            <a:chExt cx="5124535" cy="3161486"/>
          </a:xfrm>
        </p:grpSpPr>
        <p:sp>
          <p:nvSpPr>
            <p:cNvPr id="10" name="TextBox 2"/>
            <p:cNvSpPr txBox="1"/>
            <p:nvPr/>
          </p:nvSpPr>
          <p:spPr>
            <a:xfrm>
              <a:off x="4777629" y="4191005"/>
              <a:ext cx="4089468" cy="249298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CGTCAGG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T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GAGCTA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A…</a:t>
              </a:r>
            </a:p>
            <a:p>
              <a:pPr>
                <a:defRPr/>
              </a:pPr>
              <a:endParaRPr lang="en-US" sz="1200" dirty="0">
                <a:solidFill>
                  <a:prstClr val="white">
                    <a:lumMod val="65000"/>
                  </a:prstClr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G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TCATCGTAGACTAGCTAGAGCTAGCATA…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GTAGACTAGCTAGAGCTAGCA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CGTCAGGCTCATCGTAGACTAGCTAGAGCTAGCATA…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CGTCAGGCTCATCGTAGACTAGCTAGAGCTA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…ACGTCGTCAGGCTCATCGTAGACTAGCTAGAGCTAGCATA…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CGTCAGGCTCAT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GTAGACTAGCTAGAGCTAGCATA…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…ACGTCGTCAGGCTCATCGTAGACTAGCTAGAGCTAGCA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A…</a:t>
              </a:r>
            </a:p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…ACGTCGTCAGGCTCATCGTAGACTAGCTAGAGCTA</a:t>
              </a:r>
              <a:r>
                <a:rPr lang="en-US" sz="1200" dirty="0">
                  <a:solidFill>
                    <a:prstClr val="black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200" dirty="0">
                  <a:solidFill>
                    <a:prstClr val="white">
                      <a:lumMod val="65000"/>
                    </a:prstClr>
                  </a:solidFill>
                  <a:latin typeface="Courier New" pitchFamily="49" charset="0"/>
                  <a:cs typeface="Courier New" pitchFamily="49" charset="0"/>
                </a:rPr>
                <a:t>CATA…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549450" y="3784506"/>
              <a:ext cx="0" cy="48271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6246137" y="3522504"/>
              <a:ext cx="27432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prstClr val="black"/>
                  </a:solidFill>
                </a:rPr>
                <a:t>Novel Variant in Functional Element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912569" y="4089381"/>
              <a:ext cx="37719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407878" y="4089381"/>
              <a:ext cx="533409" cy="4763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36708" y="4090968"/>
              <a:ext cx="762013" cy="460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864802" y="4191000"/>
              <a:ext cx="1081750" cy="1600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solidFill>
                    <a:prstClr val="black"/>
                  </a:solidFill>
                </a:rPr>
                <a:t>Patient</a:t>
              </a:r>
            </a:p>
            <a:p>
              <a:endParaRPr lang="en-US" sz="1400">
                <a:solidFill>
                  <a:prstClr val="black"/>
                </a:solidFill>
              </a:endParaRPr>
            </a:p>
            <a:p>
              <a:endParaRPr lang="en-US" sz="1400">
                <a:solidFill>
                  <a:prstClr val="black"/>
                </a:solidFill>
              </a:endParaRPr>
            </a:p>
            <a:p>
              <a:endParaRPr lang="en-US" sz="1400">
                <a:solidFill>
                  <a:prstClr val="black"/>
                </a:solidFill>
              </a:endParaRPr>
            </a:p>
            <a:p>
              <a:endParaRPr lang="en-US" sz="1400">
                <a:solidFill>
                  <a:prstClr val="black"/>
                </a:solidFill>
              </a:endParaRPr>
            </a:p>
            <a:p>
              <a:pPr algn="ctr"/>
              <a:r>
                <a:rPr lang="en-US" sz="1400">
                  <a:solidFill>
                    <a:prstClr val="black"/>
                  </a:solidFill>
                </a:rPr>
                <a:t>Reference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</a:rPr>
                <a:t>genomes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>
              <a:off x="4777629" y="4572099"/>
              <a:ext cx="134940" cy="205790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071549" y="2405521"/>
            <a:ext cx="2484910" cy="3379611"/>
            <a:chOff x="5633860" y="1161032"/>
            <a:chExt cx="3391280" cy="4670130"/>
          </a:xfrm>
        </p:grpSpPr>
        <p:grpSp>
          <p:nvGrpSpPr>
            <p:cNvPr id="19" name="Group 23"/>
            <p:cNvGrpSpPr>
              <a:grpSpLocks/>
            </p:cNvGrpSpPr>
            <p:nvPr/>
          </p:nvGrpSpPr>
          <p:grpSpPr bwMode="auto">
            <a:xfrm>
              <a:off x="5657591" y="1625119"/>
              <a:ext cx="1752600" cy="3657600"/>
              <a:chOff x="6324600" y="1988592"/>
              <a:chExt cx="1752600" cy="3657600"/>
            </a:xfrm>
          </p:grpSpPr>
          <p:sp>
            <p:nvSpPr>
              <p:cNvPr id="27" name="Isosceles Triangle 26"/>
              <p:cNvSpPr/>
              <p:nvPr/>
            </p:nvSpPr>
            <p:spPr>
              <a:xfrm flipV="1">
                <a:off x="6324681" y="1988019"/>
                <a:ext cx="1752587" cy="3658900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6553279" y="2895998"/>
                <a:ext cx="129539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endCxn id="27" idx="5"/>
              </p:cNvCxnSpPr>
              <p:nvPr/>
            </p:nvCxnSpPr>
            <p:spPr>
              <a:xfrm>
                <a:off x="6781878" y="3805563"/>
                <a:ext cx="857244" cy="1269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991426" y="4724654"/>
                <a:ext cx="40004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24"/>
            <p:cNvSpPr txBox="1">
              <a:spLocks noChangeArrowheads="1"/>
            </p:cNvSpPr>
            <p:nvPr/>
          </p:nvSpPr>
          <p:spPr bwMode="auto">
            <a:xfrm>
              <a:off x="5633860" y="1161032"/>
              <a:ext cx="1800301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prstClr val="black"/>
                  </a:solidFill>
                </a:rPr>
                <a:t>…C G A T C A…</a:t>
              </a:r>
            </a:p>
          </p:txBody>
        </p:sp>
        <p:sp>
          <p:nvSpPr>
            <p:cNvPr id="21" name="TextBox 25"/>
            <p:cNvSpPr txBox="1">
              <a:spLocks noChangeArrowheads="1"/>
            </p:cNvSpPr>
            <p:nvPr/>
          </p:nvSpPr>
          <p:spPr bwMode="auto">
            <a:xfrm>
              <a:off x="7412369" y="1875850"/>
              <a:ext cx="1612771" cy="395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1. Novel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2. Damaging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3. Relevant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Pathway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4. No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Compensatory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Mechanism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prstClr val="black"/>
                </a:solidFill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5. Pathogenic</a:t>
              </a:r>
            </a:p>
          </p:txBody>
        </p:sp>
        <p:sp>
          <p:nvSpPr>
            <p:cNvPr id="22" name="TextBox 29"/>
            <p:cNvSpPr txBox="1">
              <a:spLocks noChangeArrowheads="1"/>
            </p:cNvSpPr>
            <p:nvPr/>
          </p:nvSpPr>
          <p:spPr bwMode="auto">
            <a:xfrm>
              <a:off x="5860126" y="1821453"/>
              <a:ext cx="1380263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C G A T C A</a:t>
              </a: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6042653" y="2731782"/>
              <a:ext cx="982714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G A T C</a:t>
              </a: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183568" y="3674472"/>
              <a:ext cx="776458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solidFill>
                    <a:prstClr val="black"/>
                  </a:solidFill>
                </a:rPr>
                <a:t>G A T</a:t>
              </a: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6242009" y="4361181"/>
              <a:ext cx="564864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A T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394495" y="5448390"/>
              <a:ext cx="381098" cy="382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prstClr val="black"/>
                  </a:solidFill>
                </a:rPr>
                <a:t>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1050" y="809913"/>
            <a:ext cx="8765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Two reasonable(?) assumptions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The pathogenic variant(s) is ‘novel’ (i.e., unique to the patient)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The effect of the variant is pronounced enough to be characterized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bioinformatically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since there will be 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too many variants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not functionally characterized via lab experiments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2623" y="5943599"/>
            <a:ext cx="8455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bioinformatic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tools should be used for functionality? Does it make a difference?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What reference populations for determining novelty should be used? Does it matter?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04" y="286693"/>
            <a:ext cx="9074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prstClr val="black"/>
                </a:solidFill>
                <a:latin typeface="Calibri"/>
              </a:rPr>
              <a:t>Finding the Causative Variants for Idiopathic Disease: Filters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9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228600" y="228600"/>
            <a:ext cx="876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latin typeface="+mn-lt"/>
              </a:rPr>
              <a:t>Functional Annotations: </a:t>
            </a:r>
            <a:r>
              <a:rPr lang="en-US" sz="2800" b="1" i="1" dirty="0" err="1" smtClean="0">
                <a:latin typeface="+mn-lt"/>
              </a:rPr>
              <a:t>Bioinformatic</a:t>
            </a:r>
            <a:r>
              <a:rPr lang="en-US" sz="2800" b="1" i="1" dirty="0" smtClean="0">
                <a:latin typeface="+mn-lt"/>
              </a:rPr>
              <a:t> </a:t>
            </a:r>
            <a:r>
              <a:rPr lang="en-US" sz="2800" b="1" dirty="0">
                <a:latin typeface="+mn-lt"/>
              </a:rPr>
              <a:t>Predictions</a:t>
            </a:r>
          </a:p>
        </p:txBody>
      </p:sp>
      <p:pic>
        <p:nvPicPr>
          <p:cNvPr id="61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" y="1146969"/>
            <a:ext cx="74088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8110" y="5976144"/>
            <a:ext cx="632460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 err="1">
                <a:latin typeface="+mn-lt"/>
              </a:rPr>
              <a:t>Plumpton</a:t>
            </a:r>
            <a:r>
              <a:rPr lang="en-US" sz="800" dirty="0">
                <a:latin typeface="+mn-lt"/>
              </a:rPr>
              <a:t> and Barnes. “Predictive Functional Analysis of Polymorphisms: An Overview.” in </a:t>
            </a:r>
            <a:r>
              <a:rPr lang="en-US" sz="800" u="sng" dirty="0">
                <a:latin typeface="+mn-lt"/>
              </a:rPr>
              <a:t>Bioinformatics for Geneticists</a:t>
            </a:r>
            <a:r>
              <a:rPr lang="en-US" sz="800" dirty="0">
                <a:latin typeface="+mn-lt"/>
              </a:rPr>
              <a:t>. Wiley, 2007</a:t>
            </a:r>
          </a:p>
        </p:txBody>
      </p:sp>
      <p:grpSp>
        <p:nvGrpSpPr>
          <p:cNvPr id="9216" name="Group 9215"/>
          <p:cNvGrpSpPr>
            <a:grpSpLocks/>
          </p:cNvGrpSpPr>
          <p:nvPr/>
        </p:nvGrpSpPr>
        <p:grpSpPr bwMode="auto">
          <a:xfrm>
            <a:off x="120162" y="824706"/>
            <a:ext cx="8901113" cy="4560888"/>
            <a:chOff x="76200" y="1257810"/>
            <a:chExt cx="8901404" cy="4559949"/>
          </a:xfrm>
        </p:grpSpPr>
        <p:sp>
          <p:nvSpPr>
            <p:cNvPr id="5" name="TextBox 4"/>
            <p:cNvSpPr txBox="1"/>
            <p:nvPr/>
          </p:nvSpPr>
          <p:spPr>
            <a:xfrm>
              <a:off x="1066832" y="1645080"/>
              <a:ext cx="1558976" cy="306325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n-lt"/>
                </a:rPr>
                <a:t>Nonsense SNVs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846321" y="1951405"/>
              <a:ext cx="896966" cy="140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610248" y="1489537"/>
              <a:ext cx="2743290" cy="30791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 err="1">
                  <a:latin typeface="+mn-lt"/>
                </a:rPr>
                <a:t>Frameshift</a:t>
              </a:r>
              <a:r>
                <a:rPr lang="en-US" sz="1400" b="1" dirty="0">
                  <a:latin typeface="+mn-lt"/>
                </a:rPr>
                <a:t> Structural Variants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5105564" y="1797449"/>
              <a:ext cx="876329" cy="1631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43287" y="1257810"/>
              <a:ext cx="1417684" cy="30791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n-lt"/>
                </a:rPr>
                <a:t>Splice Change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3425935" y="1565722"/>
              <a:ext cx="7938" cy="17871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086829" y="2459301"/>
              <a:ext cx="0" cy="9253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123186" y="2141866"/>
              <a:ext cx="1927288" cy="30791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n-lt"/>
                </a:rPr>
                <a:t>Damaging ns </a:t>
              </a:r>
              <a:r>
                <a:rPr lang="en-US" sz="1400" b="1" dirty="0" err="1">
                  <a:latin typeface="+mn-lt"/>
                </a:rPr>
                <a:t>cSNPs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05217" y="5079723"/>
              <a:ext cx="2193997" cy="30791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latin typeface="+mn-lt"/>
                </a:rPr>
                <a:t>Protein Motif Damaging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352907" y="3613175"/>
              <a:ext cx="0" cy="146654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6200" y="3976638"/>
              <a:ext cx="1446260" cy="739623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Transcription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Factor Binding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Disrupting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371642" y="3505247"/>
              <a:ext cx="533417" cy="4713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81893" y="5079723"/>
              <a:ext cx="1227178" cy="738036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microRNA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Binding Site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Disrupting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6782019" y="3613175"/>
              <a:ext cx="0" cy="146654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1463720" y="3613175"/>
              <a:ext cx="1441497" cy="146654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461491" y="5186064"/>
              <a:ext cx="1516113" cy="523767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err="1">
                  <a:latin typeface="+mn-lt"/>
                </a:rPr>
                <a:t>Exonic</a:t>
              </a:r>
              <a:r>
                <a:rPr lang="en-US" sz="1400" b="1" dirty="0">
                  <a:latin typeface="+mn-lt"/>
                </a:rPr>
                <a:t> Splicing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Enhancer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7209071" y="3613175"/>
              <a:ext cx="949356" cy="15728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729" y="5079723"/>
              <a:ext cx="1517700" cy="522180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err="1">
                  <a:latin typeface="+mn-lt"/>
                </a:rPr>
                <a:t>Exonic</a:t>
              </a:r>
              <a:r>
                <a:rPr lang="en-US" sz="1400" b="1" dirty="0">
                  <a:latin typeface="+mn-lt"/>
                </a:rPr>
                <a:t> Splicing</a:t>
              </a:r>
            </a:p>
            <a:p>
              <a:pPr algn="ctr">
                <a:defRPr/>
              </a:pPr>
              <a:r>
                <a:rPr lang="en-US" sz="1400" b="1" dirty="0">
                  <a:latin typeface="+mn-lt"/>
                </a:rPr>
                <a:t>Silencer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5122" y="6175353"/>
            <a:ext cx="8972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developed methodology and tools for comprehensive </a:t>
            </a:r>
            <a:r>
              <a:rPr lang="en-US" dirty="0" err="1" smtClean="0"/>
              <a:t>bioinformatic</a:t>
            </a:r>
            <a:r>
              <a:rPr lang="en-US" dirty="0" smtClean="0"/>
              <a:t> WGS annotation</a:t>
            </a:r>
          </a:p>
          <a:p>
            <a:pPr algn="ctr"/>
            <a:r>
              <a:rPr lang="en-US" sz="1200" dirty="0" smtClean="0"/>
              <a:t>(Schork, Torkamani and colleagues: Bioinformatics 2008, 2009; Cancer Research (2009), Nat Gen Rev (2010), Genomics (2011))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300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 Box 3"/>
          <p:cNvSpPr txBox="1">
            <a:spLocks noChangeArrowheads="1"/>
          </p:cNvSpPr>
          <p:nvPr/>
        </p:nvSpPr>
        <p:spPr bwMode="auto">
          <a:xfrm>
            <a:off x="0" y="304800"/>
            <a:ext cx="8991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Functional Annotations: The Limits of Conservation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4312" y="6019800"/>
            <a:ext cx="8395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Review</a:t>
            </a:r>
            <a:r>
              <a:rPr lang="en-US" dirty="0" smtClean="0"/>
              <a:t>: </a:t>
            </a:r>
            <a:r>
              <a:rPr lang="en-US" dirty="0" err="1" smtClean="0"/>
              <a:t>Lahiry</a:t>
            </a:r>
            <a:r>
              <a:rPr lang="en-US" dirty="0" smtClean="0"/>
              <a:t>, Torkamani, Schork, Hegele. </a:t>
            </a:r>
            <a:r>
              <a:rPr lang="en-US" i="1" dirty="0" smtClean="0"/>
              <a:t>Nature Reviews Genetics </a:t>
            </a:r>
            <a:r>
              <a:rPr lang="en-US" dirty="0" smtClean="0"/>
              <a:t>11; 2010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Cancer Predictions</a:t>
            </a:r>
            <a:r>
              <a:rPr lang="en-US" dirty="0" smtClean="0"/>
              <a:t>: </a:t>
            </a:r>
            <a:r>
              <a:rPr lang="en-US" dirty="0" err="1" smtClean="0"/>
              <a:t>Torkamani</a:t>
            </a:r>
            <a:r>
              <a:rPr lang="en-US" dirty="0" smtClean="0"/>
              <a:t>, </a:t>
            </a:r>
            <a:r>
              <a:rPr lang="en-US" dirty="0" err="1" smtClean="0"/>
              <a:t>Schork</a:t>
            </a:r>
            <a:r>
              <a:rPr lang="en-US" dirty="0" smtClean="0"/>
              <a:t>. </a:t>
            </a:r>
            <a:r>
              <a:rPr lang="en-US" i="1" dirty="0" smtClean="0"/>
              <a:t>Cancer Research </a:t>
            </a:r>
            <a:r>
              <a:rPr lang="en-US" dirty="0" smtClean="0"/>
              <a:t>68; 2008</a:t>
            </a:r>
            <a:endParaRPr lang="en-US" dirty="0"/>
          </a:p>
        </p:txBody>
      </p:sp>
      <p:pic>
        <p:nvPicPr>
          <p:cNvPr id="1617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810" y="2514600"/>
            <a:ext cx="4787951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52400" y="9144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Torkamani, </a:t>
            </a:r>
            <a:r>
              <a:rPr lang="en-US" dirty="0" err="1" smtClean="0"/>
              <a:t>Kannan</a:t>
            </a:r>
            <a:r>
              <a:rPr lang="en-US" dirty="0" smtClean="0"/>
              <a:t>, Taylor, Schork. </a:t>
            </a:r>
            <a:r>
              <a:rPr lang="en-US" i="1" dirty="0" smtClean="0"/>
              <a:t>PNAS</a:t>
            </a:r>
            <a:r>
              <a:rPr lang="en-US" dirty="0" smtClean="0"/>
              <a:t> 105:9011-9016; 2008</a:t>
            </a:r>
          </a:p>
          <a:p>
            <a:endParaRPr lang="en-US" dirty="0" smtClean="0"/>
          </a:p>
          <a:p>
            <a:pPr marL="285750" indent="-182880" algn="just">
              <a:buFont typeface="Arial" pitchFamily="34" charset="0"/>
              <a:buChar char="•"/>
            </a:pPr>
            <a:r>
              <a:rPr lang="en-US" dirty="0" smtClean="0"/>
              <a:t>Positions (residues/amino acids) of ~1000 disease causing variants in </a:t>
            </a:r>
            <a:r>
              <a:rPr lang="en-US" dirty="0" err="1" smtClean="0"/>
              <a:t>kinase</a:t>
            </a:r>
            <a:r>
              <a:rPr lang="en-US" dirty="0" smtClean="0"/>
              <a:t> proteins contrasted with the positions of ~1000 </a:t>
            </a:r>
            <a:r>
              <a:rPr lang="en-US" dirty="0" err="1" smtClean="0"/>
              <a:t>kinase</a:t>
            </a:r>
            <a:r>
              <a:rPr lang="en-US" dirty="0" smtClean="0"/>
              <a:t> variants not known to cause disease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10200" y="2114729"/>
            <a:ext cx="3485560" cy="3752671"/>
            <a:chOff x="5410200" y="2114729"/>
            <a:chExt cx="3485560" cy="3752671"/>
          </a:xfrm>
        </p:grpSpPr>
        <p:pic>
          <p:nvPicPr>
            <p:cNvPr id="2324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5181600"/>
              <a:ext cx="348556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24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651" y="2114729"/>
              <a:ext cx="3150658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5907539" y="2153918"/>
              <a:ext cx="12570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Torkamani</a:t>
              </a:r>
              <a:r>
                <a:rPr lang="en-US" sz="1000" dirty="0" smtClean="0"/>
                <a:t>, </a:t>
              </a:r>
              <a:r>
                <a:rPr lang="en-US" sz="1000" dirty="0" err="1" smtClean="0"/>
                <a:t>Schork</a:t>
              </a:r>
              <a:endParaRPr 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25136" y="2743199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SIFT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9554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n Men Stick Figure Clip Art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663" y="-26050875"/>
            <a:ext cx="4762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Man Men Stick Figure Clip Art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663" y="-26050875"/>
            <a:ext cx="142875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9" descr="http://0.tqn.com/d/archaeology/1/0/s/6/1/Spreading_homo_sapien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969963"/>
            <a:ext cx="86963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2"/>
          <p:cNvSpPr>
            <a:spLocks noChangeArrowheads="1"/>
          </p:cNvSpPr>
          <p:nvPr/>
        </p:nvSpPr>
        <p:spPr bwMode="auto">
          <a:xfrm>
            <a:off x="5076031" y="969963"/>
            <a:ext cx="28956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800" dirty="0">
                <a:latin typeface="Calibri" pitchFamily="34" charset="0"/>
                <a:cs typeface="Calibri" pitchFamily="34" charset="0"/>
              </a:rPr>
              <a:t>http://archaeology.about.com/od/stoneage/ss/tishkoff_2.htm</a:t>
            </a:r>
          </a:p>
        </p:txBody>
      </p:sp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84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algn="ctr" eaLnBrk="1" hangingPunct="1"/>
            <a:r>
              <a:rPr lang="en-US" sz="2400" b="1" dirty="0" smtClean="0">
                <a:latin typeface="Arial" pitchFamily="34" charset="0"/>
              </a:rPr>
              <a:t>Available </a:t>
            </a:r>
            <a:r>
              <a:rPr lang="en-US" sz="2400" b="1" dirty="0">
                <a:latin typeface="Arial" pitchFamily="34" charset="0"/>
              </a:rPr>
              <a:t>Whole </a:t>
            </a:r>
            <a:r>
              <a:rPr lang="en-US" sz="2400" b="1" dirty="0" smtClean="0">
                <a:latin typeface="Arial" pitchFamily="34" charset="0"/>
              </a:rPr>
              <a:t>Genome Sequences for Diversity Studies</a:t>
            </a:r>
            <a:endParaRPr lang="en-US" sz="2400" b="1" dirty="0">
              <a:latin typeface="Arial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29325" y="2819400"/>
            <a:ext cx="735013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MX=5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57200" y="3549650"/>
            <a:ext cx="7366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YR=9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35000" y="1898650"/>
            <a:ext cx="736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CE=9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581400" y="2786063"/>
            <a:ext cx="73660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CH=4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318000" y="2332038"/>
            <a:ext cx="735013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JP=4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003300" y="2347913"/>
            <a:ext cx="73660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TS=4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844800" y="3155950"/>
            <a:ext cx="736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GI=4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905000" y="3671888"/>
            <a:ext cx="7366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MK=4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20825" y="3359150"/>
            <a:ext cx="7366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LW=4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09600" y="2971800"/>
            <a:ext cx="736600" cy="3683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urier New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urier New" pitchFamily="49" charset="0"/>
              </a:defRPr>
            </a:lvl9pPr>
          </a:lstStyle>
          <a:p>
            <a:pPr eaLnBrk="1" hangingPunct="1"/>
            <a:r>
              <a:rPr lang="en-US" b="1"/>
              <a:t>AS=5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5337346"/>
            <a:ext cx="4657725" cy="1394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00601" y="5337346"/>
            <a:ext cx="4200524" cy="14516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We compared the number of type of DNA sequence variants between individuals from different ethnic groups</a:t>
            </a:r>
          </a:p>
          <a:p>
            <a:pPr>
              <a:lnSpc>
                <a:spcPts val="1000"/>
              </a:lnSpc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Implications for comparing and contrasting individual genomes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2551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30534" y="152400"/>
            <a:ext cx="8686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 smtClean="0">
                <a:latin typeface="+mj-lt"/>
                <a:cs typeface="Arial" pitchFamily="34" charset="0"/>
              </a:rPr>
              <a:t>Population Differences in Variant Frequency and Type</a:t>
            </a:r>
            <a:endParaRPr lang="en-US" sz="2800" b="1" dirty="0">
              <a:latin typeface="+mj-lt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0670" y="462222"/>
            <a:ext cx="6744354" cy="2945747"/>
            <a:chOff x="459746" y="751820"/>
            <a:chExt cx="8023225" cy="3799796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084" y="751820"/>
              <a:ext cx="3798887" cy="3797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46" y="751820"/>
              <a:ext cx="3800475" cy="3797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69346" y="4214158"/>
              <a:ext cx="2933296" cy="3374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00" dirty="0">
                  <a:latin typeface="+mn-lt"/>
                </a:rPr>
                <a:t> </a:t>
              </a:r>
              <a:r>
                <a:rPr lang="en-US" sz="900" dirty="0">
                  <a:latin typeface="+mn-lt"/>
                </a:rPr>
                <a:t>----- Africa -----     </a:t>
              </a:r>
              <a:r>
                <a:rPr lang="en-US" sz="900" dirty="0" smtClean="0">
                  <a:latin typeface="+mn-lt"/>
                </a:rPr>
                <a:t>    Europe      Asian      Admixed</a:t>
              </a:r>
              <a:endParaRPr lang="en-US" sz="9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55585" y="4214158"/>
              <a:ext cx="2963807" cy="3374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00" dirty="0">
                  <a:latin typeface="+mn-lt"/>
                </a:rPr>
                <a:t> </a:t>
              </a:r>
              <a:r>
                <a:rPr lang="en-US" sz="900" dirty="0">
                  <a:latin typeface="+mn-lt"/>
                </a:rPr>
                <a:t>----- Africa -----      </a:t>
              </a:r>
              <a:r>
                <a:rPr lang="en-US" sz="900" dirty="0" smtClean="0">
                  <a:latin typeface="+mn-lt"/>
                </a:rPr>
                <a:t>    Europe       Asian      Admixed</a:t>
              </a:r>
              <a:endParaRPr lang="en-US" sz="900" dirty="0">
                <a:latin typeface="+mn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90671" y="3199549"/>
            <a:ext cx="6737565" cy="2780716"/>
            <a:chOff x="1104247" y="3762601"/>
            <a:chExt cx="6737565" cy="278071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47" y="3762601"/>
              <a:ext cx="3189240" cy="2746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241" y="3774104"/>
              <a:ext cx="3186571" cy="2744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607530" y="6281707"/>
              <a:ext cx="2440092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00" dirty="0">
                  <a:latin typeface="+mn-lt"/>
                </a:rPr>
                <a:t> </a:t>
              </a:r>
              <a:r>
                <a:rPr lang="en-US" sz="900" dirty="0">
                  <a:latin typeface="+mn-lt"/>
                </a:rPr>
                <a:t>----- Africa -----     </a:t>
              </a:r>
              <a:r>
                <a:rPr lang="en-US" sz="900" dirty="0" smtClean="0">
                  <a:latin typeface="+mn-lt"/>
                </a:rPr>
                <a:t>    Europe      </a:t>
              </a:r>
              <a:r>
                <a:rPr lang="en-US" sz="900" dirty="0">
                  <a:latin typeface="+mn-lt"/>
                </a:rPr>
                <a:t>Asian  </a:t>
              </a:r>
              <a:r>
                <a:rPr lang="en-US" sz="900" dirty="0" smtClean="0">
                  <a:latin typeface="+mn-lt"/>
                </a:rPr>
                <a:t>    Admixed</a:t>
              </a:r>
              <a:endParaRPr lang="en-US" sz="900" dirty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3912" y="6281707"/>
              <a:ext cx="2465740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00" dirty="0">
                  <a:latin typeface="+mn-lt"/>
                </a:rPr>
                <a:t> </a:t>
              </a:r>
              <a:r>
                <a:rPr lang="en-US" sz="900" dirty="0">
                  <a:latin typeface="+mn-lt"/>
                </a:rPr>
                <a:t>----- Africa -----      </a:t>
              </a:r>
              <a:r>
                <a:rPr lang="en-US" sz="900" dirty="0" smtClean="0">
                  <a:latin typeface="+mn-lt"/>
                </a:rPr>
                <a:t>  Europe      Asian       Admixed</a:t>
              </a:r>
              <a:endParaRPr lang="en-US" sz="900" dirty="0">
                <a:latin typeface="+mn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81000" y="5999829"/>
            <a:ext cx="8458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400" dirty="0"/>
              <a:t>Historical bottlenecks, migrations, founder effects, random inbreeding, lack of time for selective </a:t>
            </a:r>
            <a:r>
              <a:rPr lang="en-US" sz="1400" dirty="0" smtClean="0"/>
              <a:t>pressure to operate, etc. have left an imprint on contemporary global standing variation and </a:t>
            </a:r>
            <a:r>
              <a:rPr lang="en-US" sz="1400" dirty="0" err="1" smtClean="0"/>
              <a:t>homozygosity</a:t>
            </a:r>
            <a:r>
              <a:rPr lang="en-US" sz="1400" dirty="0" smtClean="0"/>
              <a:t> </a:t>
            </a:r>
            <a:r>
              <a:rPr lang="en-US" sz="1400" dirty="0"/>
              <a:t>in non-African populations </a:t>
            </a:r>
            <a:r>
              <a:rPr lang="en-US" sz="1400" dirty="0" smtClean="0"/>
              <a:t>on a WGS functional variant basis (extends the work of Bustamante </a:t>
            </a:r>
            <a:r>
              <a:rPr lang="en-US" sz="1400" dirty="0"/>
              <a:t>et al.)</a:t>
            </a:r>
          </a:p>
        </p:txBody>
      </p:sp>
    </p:spTree>
    <p:extLst>
      <p:ext uri="{BB962C8B-B14F-4D97-AF65-F5344CB8AC3E}">
        <p14:creationId xmlns:p14="http://schemas.microsoft.com/office/powerpoint/2010/main" val="230881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ST_TIMELINE" val="25.5|41.9|54.8|70.3|93.5|109.0"/>
  <p:tag name="HST_TIMELINE_INTERVALS" val="|25.5|16.3|13.0|15.5|23.2"/>
  <p:tag name="TIMING" val="|25.5|16.3|13.0|15.5|23.2"/>
  <p:tag name="HST_ACTIVE_THIS_SESSION" val="N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ST_TIMELINE" val="10.2|35.5|65.5"/>
  <p:tag name="HST_TIMELINE_INTERVALS" val="|10.2|25.3"/>
  <p:tag name="TIMING" val="|10.2|25.3"/>
  <p:tag name="HST_ACTIVE_THIS_SESSION" val="N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2433</Words>
  <Application>Microsoft Macintosh PowerPoint</Application>
  <PresentationFormat>On-screen Show (4:3)</PresentationFormat>
  <Paragraphs>400</Paragraphs>
  <Slides>35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Microsoft Excel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Cranial Morphology Spatially Structured in Europe</vt:lpstr>
      <vt:lpstr>Analysis Suggests Variation Spatially Structured</vt:lpstr>
      <vt:lpstr>Several Cranial Lengths Vary Along NW–SE Axis</vt:lpstr>
      <vt:lpstr>PowerPoint Presentation</vt:lpstr>
      <vt:lpstr>PowerPoint Presentation</vt:lpstr>
      <vt:lpstr>NW–SE Admixture Explains Small Variation in Brain Measures Independently of Height</vt:lpstr>
      <vt:lpstr>NW–SE Admixture Explains Small Variation in Brain Measures Independently of Height</vt:lpstr>
      <vt:lpstr>Anterior Shift in Cortical Areas Along NW–SE Axis</vt:lpstr>
      <vt:lpstr>Frontotemporal Regions Are Most Affected by NW European Genetic Background.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</dc:creator>
  <cp:lastModifiedBy>Apple</cp:lastModifiedBy>
  <cp:revision>1</cp:revision>
  <dcterms:created xsi:type="dcterms:W3CDTF">2017-03-14T15:59:13Z</dcterms:created>
  <dcterms:modified xsi:type="dcterms:W3CDTF">2017-03-14T15:59:20Z</dcterms:modified>
</cp:coreProperties>
</file>